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67" r:id="rId3"/>
    <p:sldId id="257" r:id="rId4"/>
    <p:sldId id="269" r:id="rId5"/>
    <p:sldId id="270" r:id="rId6"/>
    <p:sldId id="279" r:id="rId7"/>
    <p:sldId id="271" r:id="rId8"/>
    <p:sldId id="273" r:id="rId9"/>
    <p:sldId id="280" r:id="rId10"/>
    <p:sldId id="281" r:id="rId11"/>
    <p:sldId id="288" r:id="rId12"/>
    <p:sldId id="289" r:id="rId13"/>
    <p:sldId id="294" r:id="rId14"/>
    <p:sldId id="295" r:id="rId15"/>
    <p:sldId id="290" r:id="rId16"/>
    <p:sldId id="291" r:id="rId17"/>
    <p:sldId id="292" r:id="rId18"/>
    <p:sldId id="293" r:id="rId19"/>
    <p:sldId id="283" r:id="rId20"/>
    <p:sldId id="286" r:id="rId21"/>
    <p:sldId id="296" r:id="rId2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D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-63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A7D546-3EA7-4BD2-B1C4-D82A4A9F784C}" type="datetimeFigureOut">
              <a:rPr lang="zh-CN" altLang="en-US" smtClean="0"/>
              <a:t>2020/6/28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C09439-6D00-48B3-8A5B-AB0D66AB7F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2375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CF5C-2029-4EE9-89D6-2D69417EF59C}" type="datetimeFigureOut">
              <a:rPr lang="zh-CN" altLang="en-US" smtClean="0"/>
              <a:t>2020/6/28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453F5-576D-418E-9122-E833C86256E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CF5C-2029-4EE9-89D6-2D69417EF59C}" type="datetimeFigureOut">
              <a:rPr lang="zh-CN" altLang="en-US" smtClean="0"/>
              <a:t>2020/6/28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453F5-576D-418E-9122-E833C86256E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CF5C-2029-4EE9-89D6-2D69417EF59C}" type="datetimeFigureOut">
              <a:rPr lang="zh-CN" altLang="en-US" smtClean="0"/>
              <a:t>2020/6/28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453F5-576D-418E-9122-E833C86256E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CF5C-2029-4EE9-89D6-2D69417EF59C}" type="datetimeFigureOut">
              <a:rPr lang="zh-CN" altLang="en-US" smtClean="0"/>
              <a:t>2020/6/28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453F5-576D-418E-9122-E833C86256E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CF5C-2029-4EE9-89D6-2D69417EF59C}" type="datetimeFigureOut">
              <a:rPr lang="zh-CN" altLang="en-US" smtClean="0"/>
              <a:t>2020/6/28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453F5-576D-418E-9122-E833C86256E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CF5C-2029-4EE9-89D6-2D69417EF59C}" type="datetimeFigureOut">
              <a:rPr lang="zh-CN" altLang="en-US" smtClean="0"/>
              <a:t>2020/6/28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453F5-576D-418E-9122-E833C86256E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CF5C-2029-4EE9-89D6-2D69417EF59C}" type="datetimeFigureOut">
              <a:rPr lang="zh-CN" altLang="en-US" smtClean="0"/>
              <a:t>2020/6/28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453F5-576D-418E-9122-E833C86256E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CF5C-2029-4EE9-89D6-2D69417EF59C}" type="datetimeFigureOut">
              <a:rPr lang="zh-CN" altLang="en-US" smtClean="0"/>
              <a:t>2020/6/28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453F5-576D-418E-9122-E833C86256E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CF5C-2029-4EE9-89D6-2D69417EF59C}" type="datetimeFigureOut">
              <a:rPr lang="zh-CN" altLang="en-US" smtClean="0"/>
              <a:t>2020/6/28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453F5-576D-418E-9122-E833C86256E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CF5C-2029-4EE9-89D6-2D69417EF59C}" type="datetimeFigureOut">
              <a:rPr lang="zh-CN" altLang="en-US" smtClean="0"/>
              <a:t>2020/6/28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453F5-576D-418E-9122-E833C86256E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0CF5C-2029-4EE9-89D6-2D69417EF59C}" type="datetimeFigureOut">
              <a:rPr lang="zh-CN" altLang="en-US" smtClean="0"/>
              <a:t>2020/6/28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453F5-576D-418E-9122-E833C86256E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0CF5C-2029-4EE9-89D6-2D69417EF59C}" type="datetimeFigureOut">
              <a:rPr lang="zh-CN" altLang="en-US" smtClean="0"/>
              <a:t>2020/6/28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453F5-576D-418E-9122-E833C86256E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zoom.com.cn/download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zoom.com.cn/download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zoom.com.cn/download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zoom.com.cn/download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310" y="830594"/>
            <a:ext cx="5034772" cy="1085317"/>
          </a:xfrm>
          <a:prstGeom prst="rect">
            <a:avLst/>
          </a:prstGeom>
        </p:spPr>
      </p:pic>
      <p:sp>
        <p:nvSpPr>
          <p:cNvPr id="3" name="TextBox 7"/>
          <p:cNvSpPr txBox="1">
            <a:spLocks noChangeArrowheads="1"/>
          </p:cNvSpPr>
          <p:nvPr/>
        </p:nvSpPr>
        <p:spPr bwMode="auto">
          <a:xfrm>
            <a:off x="1086410" y="2281474"/>
            <a:ext cx="9726997" cy="24006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387" tIns="45695" rIns="91387" bIns="45695">
            <a:spAutoFit/>
          </a:bodyPr>
          <a:lstStyle/>
          <a:p>
            <a:pPr algn="ctr" eaLnBrk="1" latinLnBrk="0" hangingPunct="1">
              <a:lnSpc>
                <a:spcPct val="150000"/>
              </a:lnSpc>
            </a:pPr>
            <a:endParaRPr lang="en-US" altLang="zh-CN" sz="3200" b="1" dirty="0" smtClean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 eaLnBrk="1" latinLnBrk="0" hangingPunct="1">
              <a:lnSpc>
                <a:spcPct val="150000"/>
              </a:lnSpc>
            </a:pPr>
            <a:r>
              <a:rPr lang="en-US" altLang="zh-CN" sz="3200" b="1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ZOOM</a:t>
            </a:r>
            <a:r>
              <a:rPr lang="zh-CN" altLang="en-US" sz="3200" b="1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平台简易使用</a:t>
            </a:r>
            <a:r>
              <a:rPr lang="zh-CN" altLang="en-US" sz="32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说明</a:t>
            </a:r>
            <a:endParaRPr lang="en-US" altLang="zh-CN" sz="3200" b="1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 eaLnBrk="1" latinLnBrk="0" hangingPunct="1">
              <a:lnSpc>
                <a:spcPct val="150000"/>
              </a:lnSpc>
            </a:pPr>
            <a:endParaRPr lang="en-US" altLang="zh-CN" b="1" dirty="0" smtClean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 eaLnBrk="1" latinLnBrk="0" hangingPunct="1">
              <a:lnSpc>
                <a:spcPct val="150000"/>
              </a:lnSpc>
            </a:pPr>
            <a:endParaRPr lang="en-US" altLang="zh-CN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/>
          <p:cNvSpPr txBox="1">
            <a:spLocks noGrp="1" noChangeArrowheads="1"/>
          </p:cNvSpPr>
          <p:nvPr>
            <p:ph idx="1"/>
          </p:nvPr>
        </p:nvSpPr>
        <p:spPr bwMode="auto">
          <a:xfrm>
            <a:off x="0" y="716118"/>
            <a:ext cx="12192000" cy="514084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387" tIns="45695" rIns="91387" bIns="45695">
            <a:spAutoFit/>
          </a:bodyPr>
          <a:lstStyle/>
          <a:p>
            <a:pPr marL="0" indent="0" algn="ctr" eaLnBrk="1" latinLnBrk="0" hangingPunct="1">
              <a:lnSpc>
                <a:spcPct val="150000"/>
              </a:lnSpc>
              <a:buNone/>
            </a:pPr>
            <a:r>
              <a:rPr lang="zh-CN" altLang="en-US" sz="4800" b="1" dirty="0" smtClean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目  录</a:t>
            </a:r>
            <a:endParaRPr lang="en-US" altLang="zh-CN" sz="4800" b="1" dirty="0">
              <a:solidFill>
                <a:srgbClr val="002060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indent="0" algn="ctr" eaLnBrk="1" latinLnBrk="0" hangingPunct="1">
              <a:lnSpc>
                <a:spcPct val="150000"/>
              </a:lnSpc>
              <a:buNone/>
            </a:pPr>
            <a:endParaRPr lang="en-US" altLang="zh-CN" sz="16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indent="0" algn="ctr" eaLnBrk="1" latinLnBrk="0" hangingPunct="1">
              <a:lnSpc>
                <a:spcPct val="170000"/>
              </a:lnSpc>
              <a:buNone/>
            </a:pP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一</a:t>
            </a: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2800" b="1" dirty="0">
                <a:latin typeface="微软雅黑" pitchFamily="34" charset="-122"/>
                <a:ea typeface="微软雅黑" pitchFamily="34" charset="-122"/>
              </a:rPr>
              <a:t>ZOOM</a:t>
            </a: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软件安装</a:t>
            </a:r>
            <a:endParaRPr lang="en-US" altLang="zh-CN" sz="2800" b="1" dirty="0">
              <a:latin typeface="微软雅黑" pitchFamily="34" charset="-122"/>
              <a:ea typeface="微软雅黑" pitchFamily="34" charset="-122"/>
            </a:endParaRPr>
          </a:p>
          <a:p>
            <a:pPr marL="0" indent="0" algn="ctr">
              <a:lnSpc>
                <a:spcPct val="170000"/>
              </a:lnSpc>
              <a:buNone/>
            </a:pP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二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</a:rPr>
              <a:t>、进入活动室</a:t>
            </a:r>
            <a:r>
              <a:rPr lang="en-US" altLang="zh-CN" b="1" dirty="0"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</a:rPr>
              <a:t>考场</a:t>
            </a:r>
            <a:endParaRPr lang="en-US" altLang="zh-CN" b="1" dirty="0">
              <a:latin typeface="微软雅黑" pitchFamily="34" charset="-122"/>
              <a:ea typeface="微软雅黑" pitchFamily="34" charset="-122"/>
            </a:endParaRPr>
          </a:p>
          <a:p>
            <a:pPr marL="0" indent="0" algn="ctr">
              <a:lnSpc>
                <a:spcPct val="170000"/>
              </a:lnSpc>
              <a:buNone/>
            </a:pPr>
            <a:r>
              <a:rPr lang="zh-CN" altLang="en-US" sz="28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三、</a:t>
            </a:r>
            <a:r>
              <a:rPr lang="zh-CN" altLang="en-US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软件使用</a:t>
            </a:r>
            <a:r>
              <a:rPr lang="zh-CN" altLang="en-US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说明</a:t>
            </a:r>
            <a:endParaRPr lang="en-US" altLang="zh-CN" sz="2800" b="1" dirty="0" smtClean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indent="0" algn="ctr" eaLnBrk="1" latinLnBrk="0" hangingPunct="1">
              <a:lnSpc>
                <a:spcPct val="170000"/>
              </a:lnSpc>
              <a:buNone/>
            </a:pP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四</a:t>
            </a: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、常见问题</a:t>
            </a:r>
            <a:endParaRPr lang="en-US" altLang="zh-CN" sz="14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4299" cy="1446253"/>
          </a:xfrm>
          <a:prstGeom prst="rect">
            <a:avLst/>
          </a:prstGeom>
        </p:spPr>
      </p:pic>
      <p:sp>
        <p:nvSpPr>
          <p:cNvPr id="4" name="object 3"/>
          <p:cNvSpPr txBox="1"/>
          <p:nvPr/>
        </p:nvSpPr>
        <p:spPr>
          <a:xfrm>
            <a:off x="1109970" y="470492"/>
            <a:ext cx="6098698" cy="505267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zh-CN" altLang="en-US" sz="3200" dirty="0">
                <a:solidFill>
                  <a:srgbClr val="006DAE"/>
                </a:solidFill>
                <a:latin typeface="微软雅黑" pitchFamily="34" charset="-122"/>
                <a:ea typeface="微软雅黑" pitchFamily="34" charset="-122"/>
              </a:rPr>
              <a:t>软件使用说明</a:t>
            </a:r>
          </a:p>
        </p:txBody>
      </p:sp>
      <p:sp>
        <p:nvSpPr>
          <p:cNvPr id="7" name="矩形 6"/>
          <p:cNvSpPr/>
          <p:nvPr/>
        </p:nvSpPr>
        <p:spPr>
          <a:xfrm>
            <a:off x="920251" y="1199977"/>
            <a:ext cx="26100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altLang="zh-CN" sz="2400" dirty="0" smtClean="0">
                <a:latin typeface="+mn-ea"/>
              </a:rPr>
              <a:t>ZOOM</a:t>
            </a:r>
            <a:r>
              <a:rPr lang="zh-CN" altLang="en-US" sz="2400" dirty="0" smtClean="0">
                <a:latin typeface="+mn-ea"/>
              </a:rPr>
              <a:t>主界面：</a:t>
            </a:r>
            <a:endParaRPr lang="en-US" altLang="zh-CN" sz="2400" dirty="0">
              <a:latin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243945" y="1885860"/>
            <a:ext cx="2997937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smtClean="0">
                <a:solidFill>
                  <a:srgbClr val="006DAE"/>
                </a:solidFill>
              </a:rPr>
              <a:t>1</a:t>
            </a:r>
            <a:r>
              <a:rPr lang="zh-CN" altLang="en-US" sz="2000" b="1" dirty="0" smtClean="0">
                <a:solidFill>
                  <a:srgbClr val="006DAE"/>
                </a:solidFill>
              </a:rPr>
              <a:t>、打开</a:t>
            </a:r>
            <a:r>
              <a:rPr lang="en-US" altLang="zh-CN" sz="2000" b="1" dirty="0" smtClean="0">
                <a:solidFill>
                  <a:srgbClr val="006DAE"/>
                </a:solidFill>
              </a:rPr>
              <a:t>/</a:t>
            </a:r>
            <a:r>
              <a:rPr lang="zh-CN" altLang="en-US" sz="2000" b="1" dirty="0" smtClean="0">
                <a:solidFill>
                  <a:srgbClr val="006DAE"/>
                </a:solidFill>
              </a:rPr>
              <a:t>关闭设备麦克风</a:t>
            </a:r>
            <a:endParaRPr lang="en-US" altLang="zh-CN" sz="2000" b="1" dirty="0" smtClean="0">
              <a:solidFill>
                <a:srgbClr val="006DAE"/>
              </a:solidFill>
            </a:endParaRPr>
          </a:p>
          <a:p>
            <a:endParaRPr lang="en-US" altLang="zh-CN" sz="2000" b="1" dirty="0">
              <a:solidFill>
                <a:srgbClr val="006DAE"/>
              </a:solidFill>
            </a:endParaRPr>
          </a:p>
          <a:p>
            <a:r>
              <a:rPr lang="en-US" altLang="zh-CN" sz="2000" b="1" dirty="0" smtClean="0">
                <a:solidFill>
                  <a:srgbClr val="006DAE"/>
                </a:solidFill>
              </a:rPr>
              <a:t>2</a:t>
            </a:r>
            <a:r>
              <a:rPr lang="zh-CN" altLang="en-US" sz="2000" b="1" dirty="0" smtClean="0">
                <a:solidFill>
                  <a:srgbClr val="006DAE"/>
                </a:solidFill>
              </a:rPr>
              <a:t>、打开</a:t>
            </a:r>
            <a:r>
              <a:rPr lang="en-US" altLang="zh-CN" sz="2000" b="1" dirty="0">
                <a:solidFill>
                  <a:srgbClr val="006DAE"/>
                </a:solidFill>
              </a:rPr>
              <a:t>/</a:t>
            </a:r>
            <a:r>
              <a:rPr lang="zh-CN" altLang="en-US" sz="2000" b="1" dirty="0">
                <a:solidFill>
                  <a:srgbClr val="006DAE"/>
                </a:solidFill>
              </a:rPr>
              <a:t>关闭设备摄像头</a:t>
            </a:r>
            <a:endParaRPr lang="zh-CN" altLang="en-US" sz="2000" dirty="0"/>
          </a:p>
          <a:p>
            <a:endParaRPr lang="en-US" altLang="zh-CN" sz="2000" dirty="0" smtClean="0"/>
          </a:p>
          <a:p>
            <a:r>
              <a:rPr lang="en-US" altLang="zh-CN" sz="2000" b="1" dirty="0" smtClean="0">
                <a:solidFill>
                  <a:srgbClr val="006DAE"/>
                </a:solidFill>
              </a:rPr>
              <a:t>3</a:t>
            </a:r>
            <a:r>
              <a:rPr lang="zh-CN" altLang="en-US" sz="2000" b="1" dirty="0" smtClean="0">
                <a:solidFill>
                  <a:srgbClr val="006DAE"/>
                </a:solidFill>
              </a:rPr>
              <a:t>、开启右侧参会者列表</a:t>
            </a:r>
            <a:endParaRPr lang="en-US" altLang="zh-CN" sz="2000" b="1" dirty="0" smtClean="0">
              <a:solidFill>
                <a:srgbClr val="006DAE"/>
              </a:solidFill>
            </a:endParaRPr>
          </a:p>
          <a:p>
            <a:endParaRPr lang="en-US" altLang="zh-CN" sz="2000" b="1" dirty="0">
              <a:solidFill>
                <a:srgbClr val="006DAE"/>
              </a:solidFill>
            </a:endParaRPr>
          </a:p>
          <a:p>
            <a:r>
              <a:rPr lang="en-US" altLang="zh-CN" sz="2000" b="1" dirty="0" smtClean="0">
                <a:solidFill>
                  <a:srgbClr val="006DAE"/>
                </a:solidFill>
              </a:rPr>
              <a:t>4</a:t>
            </a:r>
            <a:r>
              <a:rPr lang="zh-CN" altLang="en-US" sz="2000" b="1" dirty="0" smtClean="0">
                <a:solidFill>
                  <a:srgbClr val="006DAE"/>
                </a:solidFill>
              </a:rPr>
              <a:t>、开启右侧聊天面板、</a:t>
            </a:r>
            <a:endParaRPr lang="en-US" altLang="zh-CN" sz="2000" b="1" dirty="0" smtClean="0">
              <a:solidFill>
                <a:srgbClr val="006DAE"/>
              </a:solidFill>
            </a:endParaRPr>
          </a:p>
          <a:p>
            <a:endParaRPr lang="en-US" altLang="zh-CN" sz="2000" b="1" dirty="0">
              <a:solidFill>
                <a:srgbClr val="006DAE"/>
              </a:solidFill>
            </a:endParaRPr>
          </a:p>
          <a:p>
            <a:r>
              <a:rPr lang="en-US" altLang="zh-CN" sz="2000" b="1" dirty="0" smtClean="0">
                <a:solidFill>
                  <a:srgbClr val="006DAE"/>
                </a:solidFill>
              </a:rPr>
              <a:t>5</a:t>
            </a:r>
            <a:r>
              <a:rPr lang="zh-CN" altLang="en-US" sz="2000" b="1" dirty="0" smtClean="0">
                <a:solidFill>
                  <a:srgbClr val="006DAE"/>
                </a:solidFill>
              </a:rPr>
              <a:t>、开启共享屏幕</a:t>
            </a:r>
            <a:endParaRPr lang="en-US" altLang="zh-CN" sz="2000" b="1" dirty="0" smtClean="0">
              <a:solidFill>
                <a:srgbClr val="006DAE"/>
              </a:solidFill>
            </a:endParaRPr>
          </a:p>
          <a:p>
            <a:endParaRPr lang="en-US" altLang="zh-CN" sz="2000" b="1" dirty="0">
              <a:solidFill>
                <a:srgbClr val="006DAE"/>
              </a:solidFill>
            </a:endParaRPr>
          </a:p>
          <a:p>
            <a:r>
              <a:rPr lang="en-US" altLang="zh-CN" sz="2000" b="1" dirty="0" smtClean="0">
                <a:solidFill>
                  <a:srgbClr val="006DAE"/>
                </a:solidFill>
              </a:rPr>
              <a:t>6</a:t>
            </a:r>
            <a:r>
              <a:rPr lang="zh-CN" altLang="en-US" sz="2000" b="1" dirty="0" smtClean="0">
                <a:solidFill>
                  <a:srgbClr val="006DAE"/>
                </a:solidFill>
              </a:rPr>
              <a:t>、离开会议室</a:t>
            </a:r>
            <a:endParaRPr lang="zh-CN" altLang="en-US" sz="2000" b="1" dirty="0">
              <a:solidFill>
                <a:srgbClr val="006DAE"/>
              </a:solidFill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920251" y="1885860"/>
            <a:ext cx="7060840" cy="4032146"/>
            <a:chOff x="1196307" y="1788047"/>
            <a:chExt cx="7060840" cy="4032146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/>
            <a:srcRect r="249" b="579"/>
            <a:stretch>
              <a:fillRect/>
            </a:stretch>
          </p:blipFill>
          <p:spPr>
            <a:xfrm>
              <a:off x="1196307" y="1788047"/>
              <a:ext cx="7060840" cy="3722515"/>
            </a:xfrm>
            <a:prstGeom prst="rect">
              <a:avLst/>
            </a:prstGeom>
          </p:spPr>
        </p:pic>
        <p:sp>
          <p:nvSpPr>
            <p:cNvPr id="21" name="文本框 20"/>
            <p:cNvSpPr txBox="1"/>
            <p:nvPr/>
          </p:nvSpPr>
          <p:spPr>
            <a:xfrm>
              <a:off x="1249732" y="5442106"/>
              <a:ext cx="3064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solidFill>
                    <a:srgbClr val="FF0000"/>
                  </a:solidFill>
                </a:rPr>
                <a:t>1</a:t>
              </a:r>
              <a:endParaRPr lang="zh-CN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3852825" y="5450861"/>
              <a:ext cx="3064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solidFill>
                    <a:srgbClr val="FF0000"/>
                  </a:solidFill>
                </a:rPr>
                <a:t>4</a:t>
              </a:r>
              <a:endParaRPr lang="zh-CN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4266986" y="5450861"/>
              <a:ext cx="3064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solidFill>
                    <a:srgbClr val="FF0000"/>
                  </a:solidFill>
                </a:rPr>
                <a:t>5</a:t>
              </a:r>
              <a:endParaRPr lang="zh-CN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6462427" y="5442106"/>
              <a:ext cx="3064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solidFill>
                    <a:srgbClr val="FF0000"/>
                  </a:solidFill>
                </a:rPr>
                <a:t>6</a:t>
              </a:r>
              <a:endParaRPr lang="zh-CN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3438664" y="5450861"/>
              <a:ext cx="3064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solidFill>
                    <a:srgbClr val="FF0000"/>
                  </a:solidFill>
                </a:rPr>
                <a:t>3</a:t>
              </a:r>
              <a:endParaRPr lang="zh-CN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1663893" y="5450861"/>
              <a:ext cx="3064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solidFill>
                    <a:srgbClr val="FF0000"/>
                  </a:solidFill>
                </a:rPr>
                <a:t>2</a:t>
              </a:r>
              <a:endParaRPr lang="zh-CN" altLang="en-US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4299" cy="1446253"/>
          </a:xfrm>
          <a:prstGeom prst="rect">
            <a:avLst/>
          </a:prstGeom>
        </p:spPr>
      </p:pic>
      <p:sp>
        <p:nvSpPr>
          <p:cNvPr id="4" name="object 3"/>
          <p:cNvSpPr txBox="1"/>
          <p:nvPr/>
        </p:nvSpPr>
        <p:spPr>
          <a:xfrm>
            <a:off x="1109970" y="470492"/>
            <a:ext cx="6098698" cy="505267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zh-CN" altLang="en-US" sz="3200" dirty="0">
                <a:solidFill>
                  <a:srgbClr val="006DAE"/>
                </a:solidFill>
                <a:latin typeface="微软雅黑" pitchFamily="34" charset="-122"/>
                <a:ea typeface="微软雅黑" pitchFamily="34" charset="-122"/>
              </a:rPr>
              <a:t>软件使用说明</a:t>
            </a:r>
          </a:p>
        </p:txBody>
      </p:sp>
      <p:sp>
        <p:nvSpPr>
          <p:cNvPr id="7" name="矩形 6"/>
          <p:cNvSpPr/>
          <p:nvPr/>
        </p:nvSpPr>
        <p:spPr>
          <a:xfrm>
            <a:off x="994299" y="1268010"/>
            <a:ext cx="41665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zh-CN" altLang="en-US" sz="2400" dirty="0" smtClean="0">
                <a:latin typeface="+mn-ea"/>
              </a:rPr>
              <a:t>音频、视频图标状态含义：</a:t>
            </a:r>
            <a:endParaRPr lang="en-US" altLang="zh-CN" sz="2400" dirty="0">
              <a:latin typeface="+mn-ea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3283584" y="1859217"/>
            <a:ext cx="7213344" cy="4364917"/>
            <a:chOff x="1464309" y="1897317"/>
            <a:chExt cx="7213344" cy="4364917"/>
          </a:xfrm>
        </p:grpSpPr>
        <p:sp>
          <p:nvSpPr>
            <p:cNvPr id="16" name="object 6"/>
            <p:cNvSpPr/>
            <p:nvPr/>
          </p:nvSpPr>
          <p:spPr>
            <a:xfrm>
              <a:off x="1464309" y="2798181"/>
              <a:ext cx="938784" cy="76962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7"/>
            <p:cNvSpPr/>
            <p:nvPr/>
          </p:nvSpPr>
          <p:spPr>
            <a:xfrm>
              <a:off x="1464309" y="4594978"/>
              <a:ext cx="938784" cy="76809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8"/>
            <p:cNvSpPr/>
            <p:nvPr/>
          </p:nvSpPr>
          <p:spPr>
            <a:xfrm>
              <a:off x="1464309" y="3695817"/>
              <a:ext cx="938784" cy="76961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9"/>
            <p:cNvSpPr/>
            <p:nvPr/>
          </p:nvSpPr>
          <p:spPr>
            <a:xfrm>
              <a:off x="1464309" y="5492614"/>
              <a:ext cx="938784" cy="76962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0"/>
            <p:cNvSpPr/>
            <p:nvPr/>
          </p:nvSpPr>
          <p:spPr>
            <a:xfrm>
              <a:off x="1464309" y="1900546"/>
              <a:ext cx="938784" cy="76809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1"/>
            <p:cNvSpPr txBox="1"/>
            <p:nvPr/>
          </p:nvSpPr>
          <p:spPr>
            <a:xfrm>
              <a:off x="2676901" y="4399217"/>
              <a:ext cx="4674235" cy="72545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350520" marR="5080">
                <a:lnSpc>
                  <a:spcPct val="280000"/>
                </a:lnSpc>
                <a:spcBef>
                  <a:spcPts val="335"/>
                </a:spcBef>
              </a:pPr>
              <a:r>
                <a:rPr lang="zh-CN" altLang="en-US" sz="2000" b="1" dirty="0">
                  <a:solidFill>
                    <a:srgbClr val="006DAE"/>
                  </a:solidFill>
                  <a:latin typeface="微软雅黑" pitchFamily="34" charset="-122"/>
                  <a:cs typeface="微软雅黑" pitchFamily="34" charset="-122"/>
                </a:rPr>
                <a:t>摄像头已关</a:t>
              </a:r>
              <a:r>
                <a:rPr lang="zh-CN" altLang="en-US" sz="2000" b="1" spc="-10" dirty="0">
                  <a:solidFill>
                    <a:srgbClr val="006DAE"/>
                  </a:solidFill>
                  <a:latin typeface="微软雅黑" pitchFamily="34" charset="-122"/>
                  <a:cs typeface="微软雅黑" pitchFamily="34" charset="-122"/>
                </a:rPr>
                <a:t>闭</a:t>
              </a:r>
              <a:r>
                <a:rPr lang="zh-CN" altLang="en-US" sz="2000" b="1" spc="-15" dirty="0">
                  <a:solidFill>
                    <a:srgbClr val="006DAE"/>
                  </a:solidFill>
                  <a:latin typeface="微软雅黑" pitchFamily="34" charset="-122"/>
                  <a:cs typeface="微软雅黑" pitchFamily="34" charset="-122"/>
                </a:rPr>
                <a:t>，</a:t>
              </a:r>
              <a:r>
                <a:rPr lang="zh-CN" altLang="en-US" sz="2000" b="1" dirty="0">
                  <a:solidFill>
                    <a:srgbClr val="006DAE"/>
                  </a:solidFill>
                  <a:latin typeface="微软雅黑" pitchFamily="34" charset="-122"/>
                  <a:cs typeface="微软雅黑" pitchFamily="34" charset="-122"/>
                </a:rPr>
                <a:t>点</a:t>
              </a:r>
              <a:r>
                <a:rPr lang="zh-CN" altLang="en-US" sz="2000" b="1" spc="-15" dirty="0">
                  <a:solidFill>
                    <a:srgbClr val="006DAE"/>
                  </a:solidFill>
                  <a:latin typeface="微软雅黑" pitchFamily="34" charset="-122"/>
                  <a:cs typeface="微软雅黑" pitchFamily="34" charset="-122"/>
                </a:rPr>
                <a:t>击后打开摄</a:t>
              </a:r>
              <a:r>
                <a:rPr lang="zh-CN" altLang="en-US" sz="2000" b="1" spc="-10" dirty="0">
                  <a:solidFill>
                    <a:srgbClr val="006DAE"/>
                  </a:solidFill>
                  <a:latin typeface="微软雅黑" pitchFamily="34" charset="-122"/>
                  <a:cs typeface="微软雅黑" pitchFamily="34" charset="-122"/>
                </a:rPr>
                <a:t>像</a:t>
              </a:r>
              <a:r>
                <a:rPr lang="zh-CN" altLang="en-US" sz="2000" b="1" dirty="0">
                  <a:solidFill>
                    <a:srgbClr val="006DAE"/>
                  </a:solidFill>
                  <a:latin typeface="微软雅黑" pitchFamily="34" charset="-122"/>
                  <a:cs typeface="微软雅黑" pitchFamily="34" charset="-122"/>
                </a:rPr>
                <a:t>头</a:t>
              </a:r>
            </a:p>
          </p:txBody>
        </p:sp>
        <p:sp>
          <p:nvSpPr>
            <p:cNvPr id="8" name="矩形 7"/>
            <p:cNvSpPr/>
            <p:nvPr/>
          </p:nvSpPr>
          <p:spPr>
            <a:xfrm>
              <a:off x="2581653" y="1897317"/>
              <a:ext cx="6096000" cy="67710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lnSpc>
                  <a:spcPct val="100000"/>
                </a:lnSpc>
                <a:spcBef>
                  <a:spcPts val="15"/>
                </a:spcBef>
              </a:pPr>
              <a:endParaRPr lang="zh-CN" altLang="en-US" dirty="0">
                <a:latin typeface="微软雅黑" pitchFamily="34" charset="-122"/>
                <a:cs typeface="微软雅黑" pitchFamily="34" charset="-122"/>
              </a:endParaRPr>
            </a:p>
            <a:p>
              <a:pPr marL="350520">
                <a:lnSpc>
                  <a:spcPct val="100000"/>
                </a:lnSpc>
              </a:pPr>
              <a:r>
                <a:rPr lang="zh-CN" altLang="en-US" sz="2000" b="1" dirty="0">
                  <a:solidFill>
                    <a:srgbClr val="006DAE"/>
                  </a:solidFill>
                  <a:latin typeface="微软雅黑" pitchFamily="34" charset="-122"/>
                  <a:cs typeface="微软雅黑" pitchFamily="34" charset="-122"/>
                </a:rPr>
                <a:t>未连接麦</a:t>
              </a:r>
              <a:r>
                <a:rPr lang="zh-CN" altLang="en-US" sz="2000" b="1" spc="-15" dirty="0">
                  <a:solidFill>
                    <a:srgbClr val="006DAE"/>
                  </a:solidFill>
                  <a:latin typeface="微软雅黑" pitchFamily="34" charset="-122"/>
                  <a:cs typeface="微软雅黑" pitchFamily="34" charset="-122"/>
                </a:rPr>
                <a:t>克</a:t>
              </a:r>
              <a:r>
                <a:rPr lang="zh-CN" altLang="en-US" sz="2000" b="1" spc="-10" dirty="0">
                  <a:solidFill>
                    <a:srgbClr val="006DAE"/>
                  </a:solidFill>
                  <a:latin typeface="微软雅黑" pitchFamily="34" charset="-122"/>
                  <a:cs typeface="微软雅黑" pitchFamily="34" charset="-122"/>
                </a:rPr>
                <a:t>风</a:t>
              </a:r>
              <a:r>
                <a:rPr lang="zh-CN" altLang="en-US" sz="2000" b="1" spc="-15" dirty="0">
                  <a:solidFill>
                    <a:srgbClr val="006DAE"/>
                  </a:solidFill>
                  <a:latin typeface="微软雅黑" pitchFamily="34" charset="-122"/>
                  <a:cs typeface="微软雅黑" pitchFamily="34" charset="-122"/>
                </a:rPr>
                <a:t>，点击尝试启用</a:t>
              </a:r>
              <a:r>
                <a:rPr lang="zh-CN" altLang="en-US" sz="2000" b="1" spc="-10" dirty="0">
                  <a:solidFill>
                    <a:srgbClr val="006DAE"/>
                  </a:solidFill>
                  <a:latin typeface="微软雅黑" pitchFamily="34" charset="-122"/>
                  <a:cs typeface="微软雅黑" pitchFamily="34" charset="-122"/>
                </a:rPr>
                <a:t>麦克风</a:t>
              </a:r>
              <a:endParaRPr lang="zh-CN" altLang="en-US" sz="2000" b="1" dirty="0">
                <a:solidFill>
                  <a:srgbClr val="006DAE"/>
                </a:solidFill>
                <a:latin typeface="微软雅黑" pitchFamily="34" charset="-122"/>
                <a:cs typeface="微软雅黑" pitchFamily="34" charset="-122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2581653" y="2765846"/>
              <a:ext cx="6096000" cy="67710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lnSpc>
                  <a:spcPct val="100000"/>
                </a:lnSpc>
                <a:spcBef>
                  <a:spcPts val="75"/>
                </a:spcBef>
              </a:pPr>
              <a:endParaRPr lang="zh-CN" altLang="en-US" dirty="0">
                <a:latin typeface="微软雅黑" pitchFamily="34" charset="-122"/>
                <a:cs typeface="微软雅黑" pitchFamily="34" charset="-122"/>
              </a:endParaRPr>
            </a:p>
            <a:p>
              <a:pPr marL="350520">
                <a:lnSpc>
                  <a:spcPct val="100000"/>
                </a:lnSpc>
                <a:spcBef>
                  <a:spcPts val="5"/>
                </a:spcBef>
              </a:pPr>
              <a:r>
                <a:rPr lang="zh-CN" altLang="en-US" sz="2000" b="1" dirty="0">
                  <a:solidFill>
                    <a:srgbClr val="006DAE"/>
                  </a:solidFill>
                  <a:latin typeface="微软雅黑" pitchFamily="34" charset="-122"/>
                  <a:cs typeface="微软雅黑" pitchFamily="34" charset="-122"/>
                </a:rPr>
                <a:t>麦克风已</a:t>
              </a:r>
              <a:r>
                <a:rPr lang="zh-CN" altLang="en-US" sz="2000" b="1" spc="-10" dirty="0">
                  <a:solidFill>
                    <a:srgbClr val="006DAE"/>
                  </a:solidFill>
                  <a:latin typeface="微软雅黑" pitchFamily="34" charset="-122"/>
                  <a:cs typeface="微软雅黑" pitchFamily="34" charset="-122"/>
                </a:rPr>
                <a:t>静音，点击后打开麦克</a:t>
              </a:r>
              <a:r>
                <a:rPr lang="zh-CN" altLang="en-US" sz="2000" b="1" spc="5" dirty="0">
                  <a:solidFill>
                    <a:srgbClr val="006DAE"/>
                  </a:solidFill>
                  <a:latin typeface="微软雅黑" pitchFamily="34" charset="-122"/>
                  <a:cs typeface="微软雅黑" pitchFamily="34" charset="-122"/>
                </a:rPr>
                <a:t>风</a:t>
              </a:r>
              <a:endParaRPr lang="zh-CN" altLang="en-US" sz="2000" b="1" dirty="0">
                <a:solidFill>
                  <a:srgbClr val="006DAE"/>
                </a:solidFill>
                <a:latin typeface="微软雅黑" pitchFamily="34" charset="-122"/>
                <a:cs typeface="微软雅黑" pitchFamily="34" charset="-122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2955417" y="3880571"/>
              <a:ext cx="459933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000" b="1" dirty="0">
                  <a:solidFill>
                    <a:srgbClr val="006DAE"/>
                  </a:solidFill>
                  <a:latin typeface="微软雅黑" pitchFamily="34" charset="-122"/>
                  <a:cs typeface="微软雅黑" pitchFamily="34" charset="-122"/>
                </a:rPr>
                <a:t>麦克风已</a:t>
              </a:r>
              <a:r>
                <a:rPr lang="zh-CN" altLang="en-US" sz="2000" b="1" spc="-15" dirty="0">
                  <a:solidFill>
                    <a:srgbClr val="006DAE"/>
                  </a:solidFill>
                  <a:latin typeface="微软雅黑" pitchFamily="34" charset="-122"/>
                  <a:cs typeface="微软雅黑" pitchFamily="34" charset="-122"/>
                </a:rPr>
                <a:t>打</a:t>
              </a:r>
              <a:r>
                <a:rPr lang="zh-CN" altLang="en-US" sz="2000" b="1" spc="-10" dirty="0">
                  <a:solidFill>
                    <a:srgbClr val="006DAE"/>
                  </a:solidFill>
                  <a:latin typeface="微软雅黑" pitchFamily="34" charset="-122"/>
                  <a:cs typeface="微软雅黑" pitchFamily="34" charset="-122"/>
                </a:rPr>
                <a:t>开</a:t>
              </a:r>
              <a:r>
                <a:rPr lang="zh-CN" altLang="en-US" sz="2000" b="1" spc="-15" dirty="0">
                  <a:solidFill>
                    <a:srgbClr val="006DAE"/>
                  </a:solidFill>
                  <a:latin typeface="微软雅黑" pitchFamily="34" charset="-122"/>
                  <a:cs typeface="微软雅黑" pitchFamily="34" charset="-122"/>
                </a:rPr>
                <a:t>，可以说</a:t>
              </a:r>
              <a:r>
                <a:rPr lang="zh-CN" altLang="en-US" sz="2000" b="1" spc="10" dirty="0">
                  <a:solidFill>
                    <a:srgbClr val="006DAE"/>
                  </a:solidFill>
                  <a:latin typeface="微软雅黑" pitchFamily="34" charset="-122"/>
                  <a:cs typeface="微软雅黑" pitchFamily="34" charset="-122"/>
                </a:rPr>
                <a:t>话</a:t>
              </a:r>
              <a:r>
                <a:rPr lang="zh-CN" altLang="en-US" sz="2000" b="1" spc="-15" dirty="0">
                  <a:solidFill>
                    <a:srgbClr val="006DAE"/>
                  </a:solidFill>
                  <a:latin typeface="微软雅黑" pitchFamily="34" charset="-122"/>
                  <a:cs typeface="微软雅黑" pitchFamily="34" charset="-122"/>
                </a:rPr>
                <a:t>，点</a:t>
              </a:r>
              <a:r>
                <a:rPr lang="zh-CN" altLang="en-US" sz="2000" b="1" spc="-10" dirty="0">
                  <a:solidFill>
                    <a:srgbClr val="006DAE"/>
                  </a:solidFill>
                  <a:latin typeface="微软雅黑" pitchFamily="34" charset="-122"/>
                  <a:cs typeface="微软雅黑" pitchFamily="34" charset="-122"/>
                </a:rPr>
                <a:t>击</a:t>
              </a:r>
              <a:r>
                <a:rPr lang="zh-CN" altLang="en-US" sz="2000" b="1" spc="-15" dirty="0">
                  <a:solidFill>
                    <a:srgbClr val="006DAE"/>
                  </a:solidFill>
                  <a:latin typeface="微软雅黑" pitchFamily="34" charset="-122"/>
                  <a:cs typeface="微软雅黑" pitchFamily="34" charset="-122"/>
                </a:rPr>
                <a:t>后静音 </a:t>
              </a:r>
              <a:endParaRPr lang="zh-CN" altLang="en-US" sz="2000" b="1" dirty="0"/>
            </a:p>
          </p:txBody>
        </p:sp>
        <p:sp>
          <p:nvSpPr>
            <p:cNvPr id="12" name="矩形 11"/>
            <p:cNvSpPr/>
            <p:nvPr/>
          </p:nvSpPr>
          <p:spPr>
            <a:xfrm>
              <a:off x="2581653" y="5316093"/>
              <a:ext cx="4378122" cy="8056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50520" marR="5080">
                <a:lnSpc>
                  <a:spcPct val="280000"/>
                </a:lnSpc>
                <a:spcBef>
                  <a:spcPts val="335"/>
                </a:spcBef>
              </a:pPr>
              <a:r>
                <a:rPr lang="zh-CN" altLang="en-US" sz="2000" b="1" dirty="0">
                  <a:solidFill>
                    <a:srgbClr val="006DAE"/>
                  </a:solidFill>
                  <a:latin typeface="微软雅黑" pitchFamily="34" charset="-122"/>
                  <a:cs typeface="微软雅黑" pitchFamily="34" charset="-122"/>
                </a:rPr>
                <a:t>摄像头</a:t>
              </a:r>
              <a:r>
                <a:rPr lang="zh-CN" altLang="en-US" sz="2000" b="1" dirty="0" smtClean="0">
                  <a:solidFill>
                    <a:srgbClr val="006DAE"/>
                  </a:solidFill>
                  <a:latin typeface="微软雅黑" pitchFamily="34" charset="-122"/>
                  <a:cs typeface="微软雅黑" pitchFamily="34" charset="-122"/>
                </a:rPr>
                <a:t>已打开</a:t>
              </a:r>
              <a:r>
                <a:rPr lang="zh-CN" altLang="en-US" sz="2000" b="1" spc="-15" dirty="0" smtClean="0">
                  <a:solidFill>
                    <a:srgbClr val="006DAE"/>
                  </a:solidFill>
                  <a:latin typeface="微软雅黑" pitchFamily="34" charset="-122"/>
                  <a:cs typeface="微软雅黑" pitchFamily="34" charset="-122"/>
                </a:rPr>
                <a:t>，</a:t>
              </a:r>
              <a:r>
                <a:rPr lang="zh-CN" altLang="en-US" sz="2000" b="1" dirty="0">
                  <a:solidFill>
                    <a:srgbClr val="006DAE"/>
                  </a:solidFill>
                  <a:latin typeface="微软雅黑" pitchFamily="34" charset="-122"/>
                  <a:cs typeface="微软雅黑" pitchFamily="34" charset="-122"/>
                </a:rPr>
                <a:t>点</a:t>
              </a:r>
              <a:r>
                <a:rPr lang="zh-CN" altLang="en-US" sz="2000" b="1" spc="-15" dirty="0">
                  <a:solidFill>
                    <a:srgbClr val="006DAE"/>
                  </a:solidFill>
                  <a:latin typeface="微软雅黑" pitchFamily="34" charset="-122"/>
                  <a:cs typeface="微软雅黑" pitchFamily="34" charset="-122"/>
                </a:rPr>
                <a:t>击</a:t>
              </a:r>
              <a:r>
                <a:rPr lang="zh-CN" altLang="en-US" sz="2000" b="1" spc="-15" dirty="0" smtClean="0">
                  <a:solidFill>
                    <a:srgbClr val="006DAE"/>
                  </a:solidFill>
                  <a:latin typeface="微软雅黑" pitchFamily="34" charset="-122"/>
                  <a:cs typeface="微软雅黑" pitchFamily="34" charset="-122"/>
                </a:rPr>
                <a:t>后</a:t>
              </a:r>
              <a:r>
                <a:rPr lang="zh-CN" altLang="en-US" sz="2000" b="1" spc="-15" dirty="0">
                  <a:solidFill>
                    <a:srgbClr val="006DAE"/>
                  </a:solidFill>
                  <a:latin typeface="微软雅黑" pitchFamily="34" charset="-122"/>
                  <a:cs typeface="微软雅黑" pitchFamily="34" charset="-122"/>
                </a:rPr>
                <a:t>关闭</a:t>
              </a:r>
              <a:r>
                <a:rPr lang="zh-CN" altLang="en-US" sz="2000" b="1" spc="-15" dirty="0" smtClean="0">
                  <a:solidFill>
                    <a:srgbClr val="006DAE"/>
                  </a:solidFill>
                  <a:latin typeface="微软雅黑" pitchFamily="34" charset="-122"/>
                  <a:cs typeface="微软雅黑" pitchFamily="34" charset="-122"/>
                </a:rPr>
                <a:t>摄</a:t>
              </a:r>
              <a:r>
                <a:rPr lang="zh-CN" altLang="en-US" sz="2000" b="1" spc="-10" dirty="0" smtClean="0">
                  <a:solidFill>
                    <a:srgbClr val="006DAE"/>
                  </a:solidFill>
                  <a:latin typeface="微软雅黑" pitchFamily="34" charset="-122"/>
                  <a:cs typeface="微软雅黑" pitchFamily="34" charset="-122"/>
                </a:rPr>
                <a:t>像</a:t>
              </a:r>
              <a:r>
                <a:rPr lang="zh-CN" altLang="en-US" sz="2000" b="1" dirty="0" smtClean="0">
                  <a:solidFill>
                    <a:srgbClr val="006DAE"/>
                  </a:solidFill>
                  <a:latin typeface="微软雅黑" pitchFamily="34" charset="-122"/>
                  <a:cs typeface="微软雅黑" pitchFamily="34" charset="-122"/>
                </a:rPr>
                <a:t>头</a:t>
              </a:r>
              <a:endParaRPr lang="zh-CN" altLang="en-US" sz="2000" b="1" dirty="0">
                <a:solidFill>
                  <a:srgbClr val="006DAE"/>
                </a:solidFill>
                <a:latin typeface="微软雅黑" pitchFamily="34" charset="-122"/>
                <a:cs typeface="微软雅黑" pitchFamily="3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4299" cy="1446253"/>
          </a:xfrm>
          <a:prstGeom prst="rect">
            <a:avLst/>
          </a:prstGeom>
        </p:spPr>
      </p:pic>
      <p:sp>
        <p:nvSpPr>
          <p:cNvPr id="4" name="object 3"/>
          <p:cNvSpPr txBox="1"/>
          <p:nvPr/>
        </p:nvSpPr>
        <p:spPr>
          <a:xfrm>
            <a:off x="1109970" y="470492"/>
            <a:ext cx="6098698" cy="505267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zh-CN" altLang="en-US" sz="3200" dirty="0">
                <a:solidFill>
                  <a:srgbClr val="006DAE"/>
                </a:solidFill>
                <a:latin typeface="微软雅黑" pitchFamily="34" charset="-122"/>
                <a:ea typeface="微软雅黑" pitchFamily="34" charset="-122"/>
              </a:rPr>
              <a:t>软件使用说明</a:t>
            </a:r>
          </a:p>
        </p:txBody>
      </p:sp>
      <p:sp>
        <p:nvSpPr>
          <p:cNvPr id="7" name="矩形 6"/>
          <p:cNvSpPr/>
          <p:nvPr/>
        </p:nvSpPr>
        <p:spPr>
          <a:xfrm>
            <a:off x="994299" y="1337700"/>
            <a:ext cx="35509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zh-CN" altLang="en-US" sz="2400" dirty="0" smtClean="0">
                <a:latin typeface="+mn-ea"/>
              </a:rPr>
              <a:t>麦克风、摄像头连接：</a:t>
            </a:r>
            <a:endParaRPr lang="en-US" altLang="zh-CN" sz="2400" dirty="0">
              <a:latin typeface="+mn-ea"/>
            </a:endParaRPr>
          </a:p>
        </p:txBody>
      </p:sp>
      <p:sp>
        <p:nvSpPr>
          <p:cNvPr id="29" name="object 4"/>
          <p:cNvSpPr/>
          <p:nvPr/>
        </p:nvSpPr>
        <p:spPr>
          <a:xfrm>
            <a:off x="6779126" y="3708301"/>
            <a:ext cx="3241168" cy="28539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4"/>
          <a:srcRect l="26147" t="28546" r="26179" b="23563"/>
          <a:stretch>
            <a:fillRect/>
          </a:stretch>
        </p:blipFill>
        <p:spPr>
          <a:xfrm>
            <a:off x="7121453" y="1446253"/>
            <a:ext cx="2898841" cy="1935033"/>
          </a:xfrm>
          <a:prstGeom prst="rect">
            <a:avLst/>
          </a:prstGeom>
        </p:spPr>
      </p:pic>
      <p:sp>
        <p:nvSpPr>
          <p:cNvPr id="32" name="object 5"/>
          <p:cNvSpPr txBox="1"/>
          <p:nvPr/>
        </p:nvSpPr>
        <p:spPr>
          <a:xfrm>
            <a:off x="1397835" y="1988777"/>
            <a:ext cx="466959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zh-CN" altLang="en-US" sz="2000" dirty="0" smtClean="0">
                <a:latin typeface="+mn-ea"/>
                <a:cs typeface="微软雅黑" pitchFamily="34" charset="-122"/>
              </a:rPr>
              <a:t>通常情况下（</a:t>
            </a:r>
            <a:r>
              <a:rPr lang="zh-CN" altLang="en-US" sz="2000" i="1" dirty="0" smtClean="0">
                <a:latin typeface="+mn-ea"/>
                <a:cs typeface="微软雅黑" pitchFamily="34" charset="-122"/>
              </a:rPr>
              <a:t>手机</a:t>
            </a:r>
            <a:r>
              <a:rPr lang="zh-CN" altLang="en-US" sz="2000" dirty="0" smtClean="0">
                <a:latin typeface="+mn-ea"/>
                <a:cs typeface="微软雅黑" pitchFamily="34" charset="-122"/>
              </a:rPr>
              <a:t>、</a:t>
            </a:r>
            <a:r>
              <a:rPr lang="zh-CN" altLang="en-US" sz="2000" i="1" dirty="0" smtClean="0">
                <a:latin typeface="+mn-ea"/>
                <a:cs typeface="微软雅黑" pitchFamily="34" charset="-122"/>
              </a:rPr>
              <a:t>笔记本电脑</a:t>
            </a:r>
            <a:r>
              <a:rPr lang="zh-CN" altLang="en-US" sz="2000" dirty="0" smtClean="0">
                <a:latin typeface="+mn-ea"/>
                <a:cs typeface="微软雅黑" pitchFamily="34" charset="-122"/>
              </a:rPr>
              <a:t>）进入会议室时选择“使用电脑语音设备”</a:t>
            </a:r>
            <a:r>
              <a:rPr lang="en-US" altLang="zh-CN" sz="2000" dirty="0" smtClean="0">
                <a:latin typeface="+mn-ea"/>
                <a:cs typeface="微软雅黑" pitchFamily="34" charset="-122"/>
              </a:rPr>
              <a:t>Zoom</a:t>
            </a:r>
            <a:r>
              <a:rPr lang="zh-CN" altLang="en-US" sz="2000" dirty="0" smtClean="0">
                <a:latin typeface="+mn-ea"/>
                <a:cs typeface="微软雅黑" pitchFamily="34" charset="-122"/>
              </a:rPr>
              <a:t>即可识别到麦克风与摄像头</a:t>
            </a:r>
            <a:endParaRPr sz="2000" dirty="0">
              <a:latin typeface="+mn-ea"/>
              <a:cs typeface="微软雅黑" pitchFamily="34" charset="-122"/>
            </a:endParaRPr>
          </a:p>
        </p:txBody>
      </p:sp>
      <p:sp>
        <p:nvSpPr>
          <p:cNvPr id="21" name="object 5"/>
          <p:cNvSpPr txBox="1"/>
          <p:nvPr/>
        </p:nvSpPr>
        <p:spPr>
          <a:xfrm>
            <a:off x="1397835" y="4199894"/>
            <a:ext cx="520319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zh-CN" altLang="en-US" dirty="0" smtClean="0">
                <a:latin typeface="+mn-ea"/>
                <a:cs typeface="微软雅黑" pitchFamily="34" charset="-122"/>
              </a:rPr>
              <a:t>如显示未连接麦克风，或外接麦克风、摄像头</a:t>
            </a:r>
            <a:r>
              <a:rPr lang="zh-CN" altLang="en-US" dirty="0">
                <a:latin typeface="+mn-ea"/>
                <a:cs typeface="微软雅黑" pitchFamily="34" charset="-122"/>
              </a:rPr>
              <a:t>的情况</a:t>
            </a:r>
            <a:r>
              <a:rPr lang="zh-CN" altLang="en-US" dirty="0" smtClean="0">
                <a:latin typeface="+mn-ea"/>
                <a:cs typeface="微软雅黑" pitchFamily="34" charset="-122"/>
              </a:rPr>
              <a:t>，可点击</a:t>
            </a:r>
            <a:r>
              <a:rPr lang="zh-CN" altLang="en-US" dirty="0">
                <a:latin typeface="+mn-ea"/>
                <a:cs typeface="微软雅黑" pitchFamily="34" charset="-122"/>
              </a:rPr>
              <a:t>音频、视频按钮右侧箭头打开</a:t>
            </a:r>
            <a:r>
              <a:rPr lang="zh-CN" altLang="en-US" dirty="0" smtClean="0">
                <a:latin typeface="+mn-ea"/>
                <a:cs typeface="微软雅黑" pitchFamily="34" charset="-122"/>
              </a:rPr>
              <a:t>菜单进行麦克风、扬声器、摄像头的选择</a:t>
            </a:r>
            <a:endParaRPr sz="1600" dirty="0">
              <a:solidFill>
                <a:srgbClr val="006DAE"/>
              </a:solidFill>
              <a:latin typeface="+mn-ea"/>
              <a:cs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94298" cy="1446251"/>
          </a:xfrm>
          <a:prstGeom prst="rect">
            <a:avLst/>
          </a:prstGeom>
        </p:spPr>
      </p:pic>
      <p:sp>
        <p:nvSpPr>
          <p:cNvPr id="4" name="object 3"/>
          <p:cNvSpPr txBox="1"/>
          <p:nvPr/>
        </p:nvSpPr>
        <p:spPr>
          <a:xfrm>
            <a:off x="754567" y="470491"/>
            <a:ext cx="4958457" cy="505267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altLang="zh-CN" sz="3200" dirty="0" smtClean="0">
                <a:solidFill>
                  <a:srgbClr val="006DAE"/>
                </a:solidFill>
                <a:latin typeface="微软雅黑" pitchFamily="34" charset="-122"/>
                <a:ea typeface="微软雅黑" pitchFamily="34" charset="-122"/>
              </a:rPr>
              <a:t>   </a:t>
            </a:r>
            <a:r>
              <a:rPr lang="zh-CN" altLang="en-US" sz="3200" dirty="0" smtClean="0">
                <a:solidFill>
                  <a:srgbClr val="006DAE"/>
                </a:solidFill>
                <a:latin typeface="微软雅黑" pitchFamily="34" charset="-122"/>
                <a:ea typeface="微软雅黑" pitchFamily="34" charset="-122"/>
              </a:rPr>
              <a:t>软件使用说明</a:t>
            </a:r>
            <a:endParaRPr lang="zh-CN" altLang="en-US" sz="3200" dirty="0">
              <a:solidFill>
                <a:srgbClr val="006DA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060974" y="1231405"/>
            <a:ext cx="957949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zh-CN" altLang="en-US" sz="2400" dirty="0" smtClean="0">
                <a:latin typeface="+mn-ea"/>
              </a:rPr>
              <a:t>注意事项</a:t>
            </a:r>
            <a:endParaRPr lang="en-US" altLang="zh-CN" sz="2400" dirty="0" smtClean="0">
              <a:latin typeface="+mn-ea"/>
            </a:endParaRPr>
          </a:p>
          <a:p>
            <a:pPr marL="342900" indent="-342900">
              <a:buFont typeface="Arial" charset="0"/>
              <a:buChar char="•"/>
            </a:pPr>
            <a:endParaRPr lang="en-US" altLang="zh-CN" sz="2400" dirty="0">
              <a:latin typeface="+mn-ea"/>
            </a:endParaRPr>
          </a:p>
          <a:p>
            <a:pPr marL="457200" indent="-457200">
              <a:buFont typeface="Wingdings" charset="2"/>
              <a:buChar char="ü"/>
            </a:pPr>
            <a:r>
              <a:rPr lang="zh-CN" altLang="en-US" sz="2400" dirty="0" smtClean="0">
                <a:latin typeface="+mn-ea"/>
              </a:rPr>
              <a:t>多台设备加入</a:t>
            </a:r>
            <a:r>
              <a:rPr lang="en-US" altLang="zh-CN" sz="2400" dirty="0" smtClean="0">
                <a:latin typeface="+mn-ea"/>
              </a:rPr>
              <a:t>Zoom</a:t>
            </a:r>
            <a:r>
              <a:rPr lang="zh-CN" altLang="en-US" sz="2400" dirty="0" smtClean="0">
                <a:latin typeface="+mn-ea"/>
              </a:rPr>
              <a:t>会议室时，同一房间只能有一台设备连接音频，作为辅助镜头的设备请关闭麦克风并始终保持</a:t>
            </a:r>
            <a:r>
              <a:rPr lang="zh-CN" altLang="en-US" sz="2400" dirty="0" smtClean="0">
                <a:solidFill>
                  <a:srgbClr val="FF0000"/>
                </a:solidFill>
                <a:latin typeface="+mn-ea"/>
              </a:rPr>
              <a:t>静音</a:t>
            </a:r>
            <a:r>
              <a:rPr lang="zh-CN" altLang="en-US" sz="2400" dirty="0" smtClean="0">
                <a:latin typeface="+mn-ea"/>
              </a:rPr>
              <a:t>状态，以防止啸叫。</a:t>
            </a:r>
            <a:endParaRPr lang="en-US" altLang="zh-CN" sz="2400" dirty="0" smtClean="0">
              <a:latin typeface="+mn-ea"/>
            </a:endParaRPr>
          </a:p>
          <a:p>
            <a:pPr marL="457200" indent="-457200">
              <a:buFont typeface="Wingdings" charset="2"/>
              <a:buChar char="ü"/>
            </a:pPr>
            <a:endParaRPr lang="en-US" altLang="zh-CN" sz="2400" dirty="0" smtClean="0">
              <a:latin typeface="+mn-ea"/>
            </a:endParaRPr>
          </a:p>
          <a:p>
            <a:pPr marL="457200" indent="-457200">
              <a:buFont typeface="Wingdings" charset="2"/>
              <a:buChar char="ü"/>
            </a:pPr>
            <a:r>
              <a:rPr lang="zh-CN" altLang="en-US" sz="2400" dirty="0" smtClean="0">
                <a:latin typeface="+mn-ea"/>
              </a:rPr>
              <a:t>主镜头、辅助镜头音频连接建议：</a:t>
            </a:r>
            <a:endParaRPr lang="en-US" altLang="zh-CN" sz="2400" dirty="0" smtClean="0">
              <a:latin typeface="+mn-ea"/>
            </a:endParaRPr>
          </a:p>
          <a:p>
            <a:pPr lvl="1">
              <a:lnSpc>
                <a:spcPct val="150000"/>
              </a:lnSpc>
            </a:pPr>
            <a:r>
              <a:rPr lang="zh-CN" altLang="en-US" sz="2400" dirty="0" smtClean="0">
                <a:latin typeface="+mn-ea"/>
              </a:rPr>
              <a:t>建议连接作为“主镜头”设备的音频，并开启其麦克风</a:t>
            </a:r>
            <a:endParaRPr lang="en-US" altLang="zh-CN" sz="2400" dirty="0" smtClean="0">
              <a:latin typeface="+mn-ea"/>
            </a:endParaRPr>
          </a:p>
          <a:p>
            <a:pPr lvl="1">
              <a:lnSpc>
                <a:spcPct val="150000"/>
              </a:lnSpc>
            </a:pPr>
            <a:r>
              <a:rPr lang="zh-CN" altLang="en-US" sz="2400" dirty="0" smtClean="0">
                <a:latin typeface="+mn-ea"/>
              </a:rPr>
              <a:t>建议学生打开</a:t>
            </a:r>
            <a:r>
              <a:rPr lang="zh-CN" altLang="en-US" sz="2400" dirty="0">
                <a:latin typeface="+mn-ea"/>
              </a:rPr>
              <a:t>作为“主镜头”设备的扬声器，以便</a:t>
            </a:r>
            <a:r>
              <a:rPr lang="zh-CN" altLang="en-US" sz="2400" dirty="0" smtClean="0">
                <a:latin typeface="+mn-ea"/>
              </a:rPr>
              <a:t>与面试专家</a:t>
            </a:r>
            <a:r>
              <a:rPr lang="zh-CN" altLang="en-US" sz="2400" dirty="0">
                <a:latin typeface="+mn-ea"/>
              </a:rPr>
              <a:t>沟通</a:t>
            </a:r>
            <a:endParaRPr lang="en-US" altLang="zh-CN" sz="2400" dirty="0">
              <a:latin typeface="+mn-ea"/>
            </a:endParaRPr>
          </a:p>
          <a:p>
            <a:pPr lvl="1">
              <a:lnSpc>
                <a:spcPct val="150000"/>
              </a:lnSpc>
            </a:pPr>
            <a:r>
              <a:rPr lang="zh-CN" altLang="en-US" sz="2400" dirty="0">
                <a:latin typeface="+mn-ea"/>
              </a:rPr>
              <a:t>建议作为</a:t>
            </a:r>
            <a:r>
              <a:rPr lang="zh-CN" altLang="en-US" sz="2400" dirty="0" smtClean="0">
                <a:latin typeface="+mn-ea"/>
              </a:rPr>
              <a:t>“辅助镜头”</a:t>
            </a:r>
            <a:r>
              <a:rPr lang="zh-CN" altLang="en-US" sz="2400" dirty="0">
                <a:latin typeface="+mn-ea"/>
              </a:rPr>
              <a:t>设备的音频</a:t>
            </a:r>
            <a:r>
              <a:rPr lang="zh-CN" altLang="en-US" sz="2400" dirty="0" smtClean="0">
                <a:latin typeface="+mn-ea"/>
              </a:rPr>
              <a:t>不连接并保持静音</a:t>
            </a:r>
            <a:endParaRPr lang="en-US" altLang="zh-CN" sz="2400" dirty="0">
              <a:latin typeface="+mn-ea"/>
            </a:endParaRPr>
          </a:p>
          <a:p>
            <a:pPr lvl="1">
              <a:lnSpc>
                <a:spcPct val="150000"/>
              </a:lnSpc>
            </a:pPr>
            <a:r>
              <a:rPr lang="zh-CN" altLang="en-US" sz="2400" dirty="0">
                <a:latin typeface="+mn-ea"/>
              </a:rPr>
              <a:t>不建议考生佩戴耳机</a:t>
            </a:r>
            <a:r>
              <a:rPr lang="zh-CN" altLang="en-US" sz="2400" dirty="0" smtClean="0">
                <a:latin typeface="+mn-ea"/>
              </a:rPr>
              <a:t>参加面试</a:t>
            </a:r>
            <a:endParaRPr lang="en-US" altLang="zh-CN" sz="24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4299" cy="1446253"/>
          </a:xfrm>
          <a:prstGeom prst="rect">
            <a:avLst/>
          </a:prstGeom>
        </p:spPr>
      </p:pic>
      <p:sp>
        <p:nvSpPr>
          <p:cNvPr id="4" name="object 3"/>
          <p:cNvSpPr txBox="1"/>
          <p:nvPr/>
        </p:nvSpPr>
        <p:spPr>
          <a:xfrm>
            <a:off x="1109970" y="470492"/>
            <a:ext cx="6098698" cy="505267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zh-CN" altLang="en-US" sz="3200" dirty="0">
                <a:solidFill>
                  <a:srgbClr val="006DAE"/>
                </a:solidFill>
                <a:latin typeface="微软雅黑" pitchFamily="34" charset="-122"/>
                <a:ea typeface="微软雅黑" pitchFamily="34" charset="-122"/>
              </a:rPr>
              <a:t>软件使用说明</a:t>
            </a:r>
          </a:p>
        </p:txBody>
      </p:sp>
      <p:sp>
        <p:nvSpPr>
          <p:cNvPr id="7" name="矩形 6"/>
          <p:cNvSpPr/>
          <p:nvPr/>
        </p:nvSpPr>
        <p:spPr>
          <a:xfrm>
            <a:off x="994299" y="1208672"/>
            <a:ext cx="28408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altLang="zh-CN" sz="2400" dirty="0" smtClean="0">
                <a:latin typeface="+mn-ea"/>
              </a:rPr>
              <a:t>ZOOM</a:t>
            </a:r>
            <a:r>
              <a:rPr lang="zh-CN" altLang="en-US" sz="2400" dirty="0" smtClean="0">
                <a:latin typeface="+mn-ea"/>
              </a:rPr>
              <a:t>视频调试</a:t>
            </a:r>
            <a:r>
              <a:rPr lang="zh-CN" altLang="en-US" dirty="0" smtClean="0">
                <a:latin typeface="+mn-ea"/>
              </a:rPr>
              <a:t>：</a:t>
            </a:r>
            <a:endParaRPr lang="en-US" altLang="zh-CN" dirty="0">
              <a:latin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124390" y="1849562"/>
            <a:ext cx="27735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latin typeface="+mn-ea"/>
              </a:rPr>
              <a:t>点击右下角开启摄像头：</a:t>
            </a:r>
            <a:endParaRPr lang="en-US" altLang="zh-CN" dirty="0">
              <a:latin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887971" y="1670337"/>
            <a:ext cx="41088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latin typeface="+mn-ea"/>
              </a:rPr>
              <a:t>右下角可切换演讲者视图及画廊视图，</a:t>
            </a:r>
            <a:endParaRPr lang="en-US" altLang="zh-CN" dirty="0" smtClean="0">
              <a:latin typeface="+mn-ea"/>
            </a:endParaRPr>
          </a:p>
          <a:p>
            <a:r>
              <a:rPr lang="zh-CN" altLang="en-US" dirty="0" smtClean="0">
                <a:latin typeface="+mn-ea"/>
              </a:rPr>
              <a:t>下图为画廊视图：</a:t>
            </a:r>
            <a:endParaRPr lang="en-US" altLang="zh-CN" dirty="0">
              <a:latin typeface="+mn-ea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/>
          <a:srcRect r="17983"/>
          <a:stretch>
            <a:fillRect/>
          </a:stretch>
        </p:blipFill>
        <p:spPr>
          <a:xfrm>
            <a:off x="1109970" y="2398119"/>
            <a:ext cx="4195262" cy="305141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7971" y="2372389"/>
            <a:ext cx="5110618" cy="31028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4299" cy="1446253"/>
          </a:xfrm>
          <a:prstGeom prst="rect">
            <a:avLst/>
          </a:prstGeom>
        </p:spPr>
      </p:pic>
      <p:sp>
        <p:nvSpPr>
          <p:cNvPr id="4" name="object 3"/>
          <p:cNvSpPr txBox="1"/>
          <p:nvPr/>
        </p:nvSpPr>
        <p:spPr>
          <a:xfrm>
            <a:off x="1109970" y="470492"/>
            <a:ext cx="6098698" cy="505267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zh-CN" altLang="en-US" sz="3200" dirty="0">
                <a:solidFill>
                  <a:srgbClr val="006DAE"/>
                </a:solidFill>
                <a:latin typeface="微软雅黑" pitchFamily="34" charset="-122"/>
                <a:ea typeface="微软雅黑" pitchFamily="34" charset="-122"/>
              </a:rPr>
              <a:t>软件使用说明</a:t>
            </a:r>
          </a:p>
        </p:txBody>
      </p:sp>
      <p:sp>
        <p:nvSpPr>
          <p:cNvPr id="7" name="矩形 6"/>
          <p:cNvSpPr/>
          <p:nvPr/>
        </p:nvSpPr>
        <p:spPr>
          <a:xfrm>
            <a:off x="994299" y="1066278"/>
            <a:ext cx="17043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zh-CN" altLang="en-US" sz="2400" dirty="0" smtClean="0">
                <a:latin typeface="+mn-ea"/>
              </a:rPr>
              <a:t>注意事项</a:t>
            </a:r>
            <a:endParaRPr lang="en-US" altLang="zh-CN" sz="2400" dirty="0">
              <a:latin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09970" y="1527943"/>
            <a:ext cx="9872355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+mn-ea"/>
                <a:ea typeface="+mn-ea"/>
              </a:rPr>
              <a:t>华东理工大学网上夏令营面试要求</a:t>
            </a:r>
            <a:r>
              <a:rPr lang="zh-CN" altLang="en-US" sz="2400" dirty="0">
                <a:latin typeface="+mn-ea"/>
                <a:ea typeface="+mn-ea"/>
              </a:rPr>
              <a:t>考生准备双镜头：</a:t>
            </a:r>
            <a:endParaRPr lang="en-US" altLang="zh-CN" sz="2400" dirty="0">
              <a:latin typeface="+mn-ea"/>
              <a:ea typeface="+mn-ea"/>
            </a:endParaRPr>
          </a:p>
          <a:p>
            <a:pPr marL="914400" lvl="1" indent="-457200">
              <a:lnSpc>
                <a:spcPct val="150000"/>
              </a:lnSpc>
              <a:buFont typeface="Wingdings" charset="2"/>
              <a:buChar char="ü"/>
            </a:pPr>
            <a:r>
              <a:rPr lang="zh-CN" altLang="en-US" sz="2200" dirty="0" smtClean="0">
                <a:latin typeface="+mn-ea"/>
                <a:ea typeface="+mn-ea"/>
              </a:rPr>
              <a:t>学生主镜</a:t>
            </a:r>
            <a:r>
              <a:rPr lang="zh-CN" altLang="en-US" sz="2200" dirty="0" smtClean="0">
                <a:latin typeface="+mn-ea"/>
                <a:ea typeface="+mn-ea"/>
              </a:rPr>
              <a:t>头，需</a:t>
            </a:r>
            <a:r>
              <a:rPr lang="zh-CN" altLang="en-US" sz="2200" dirty="0">
                <a:latin typeface="+mn-ea"/>
                <a:ea typeface="+mn-ea"/>
              </a:rPr>
              <a:t>全程清晰</a:t>
            </a:r>
            <a:r>
              <a:rPr lang="zh-CN" altLang="en-US" sz="2200" dirty="0" smtClean="0">
                <a:latin typeface="+mn-ea"/>
                <a:ea typeface="+mn-ea"/>
              </a:rPr>
              <a:t>显示</a:t>
            </a:r>
            <a:r>
              <a:rPr lang="zh-CN" altLang="en-US" sz="2200" dirty="0">
                <a:latin typeface="+mn-ea"/>
              </a:rPr>
              <a:t>学生</a:t>
            </a:r>
            <a:r>
              <a:rPr lang="zh-CN" altLang="en-US" sz="2200" dirty="0" smtClean="0">
                <a:latin typeface="+mn-ea"/>
                <a:ea typeface="+mn-ea"/>
              </a:rPr>
              <a:t>面容</a:t>
            </a:r>
            <a:r>
              <a:rPr lang="zh-CN" altLang="en-US" sz="2200" dirty="0">
                <a:latin typeface="+mn-ea"/>
                <a:ea typeface="+mn-ea"/>
              </a:rPr>
              <a:t>以及双手位置</a:t>
            </a:r>
          </a:p>
          <a:p>
            <a:pPr marL="914400" lvl="1" indent="-457200">
              <a:lnSpc>
                <a:spcPct val="150000"/>
              </a:lnSpc>
              <a:buFont typeface="Wingdings" charset="2"/>
              <a:buChar char="ü"/>
            </a:pPr>
            <a:r>
              <a:rPr lang="zh-CN" altLang="en-US" sz="2200" dirty="0">
                <a:latin typeface="+mn-ea"/>
              </a:rPr>
              <a:t>学生</a:t>
            </a:r>
            <a:r>
              <a:rPr lang="zh-CN" altLang="en-US" sz="2200" dirty="0" smtClean="0">
                <a:latin typeface="+mn-ea"/>
                <a:ea typeface="+mn-ea"/>
              </a:rPr>
              <a:t>辅助</a:t>
            </a:r>
            <a:r>
              <a:rPr lang="zh-CN" altLang="en-US" sz="2200" dirty="0" smtClean="0">
                <a:latin typeface="+mn-ea"/>
                <a:ea typeface="+mn-ea"/>
              </a:rPr>
              <a:t>镜头</a:t>
            </a:r>
            <a:r>
              <a:rPr lang="zh-CN" altLang="en-US" sz="2200" dirty="0" smtClean="0">
                <a:latin typeface="+mn-ea"/>
              </a:rPr>
              <a:t>，</a:t>
            </a:r>
            <a:r>
              <a:rPr lang="zh-CN" altLang="en-US" sz="2200" dirty="0" smtClean="0">
                <a:latin typeface="+mn-ea"/>
                <a:ea typeface="+mn-ea"/>
              </a:rPr>
              <a:t>在学生侧后</a:t>
            </a:r>
            <a:r>
              <a:rPr lang="zh-CN" altLang="en-US" sz="2200" dirty="0">
                <a:latin typeface="+mn-ea"/>
                <a:ea typeface="+mn-ea"/>
              </a:rPr>
              <a:t>方</a:t>
            </a:r>
            <a:r>
              <a:rPr lang="en-US" altLang="zh-CN" sz="2200" dirty="0">
                <a:latin typeface="+mn-ea"/>
                <a:ea typeface="+mn-ea"/>
              </a:rPr>
              <a:t>1-2</a:t>
            </a:r>
            <a:r>
              <a:rPr lang="zh-CN" altLang="en-US" sz="2200" dirty="0">
                <a:latin typeface="+mn-ea"/>
                <a:ea typeface="+mn-ea"/>
              </a:rPr>
              <a:t>米处设置，需全程清晰</a:t>
            </a:r>
            <a:r>
              <a:rPr lang="zh-CN" altLang="en-US" sz="2200" dirty="0" smtClean="0">
                <a:latin typeface="+mn-ea"/>
                <a:ea typeface="+mn-ea"/>
              </a:rPr>
              <a:t>显示</a:t>
            </a:r>
            <a:r>
              <a:rPr lang="zh-CN" altLang="en-US" sz="2200" dirty="0">
                <a:latin typeface="+mn-ea"/>
              </a:rPr>
              <a:t>学生</a:t>
            </a:r>
            <a:r>
              <a:rPr lang="zh-CN" altLang="en-US" sz="2200" dirty="0" smtClean="0">
                <a:latin typeface="+mn-ea"/>
                <a:ea typeface="+mn-ea"/>
              </a:rPr>
              <a:t>面试</a:t>
            </a:r>
            <a:r>
              <a:rPr lang="zh-CN" altLang="en-US" sz="2200" dirty="0" smtClean="0">
                <a:latin typeface="+mn-ea"/>
                <a:ea typeface="+mn-ea"/>
              </a:rPr>
              <a:t>环境</a:t>
            </a:r>
            <a:endParaRPr lang="zh-CN" altLang="en-US" sz="2200" dirty="0">
              <a:latin typeface="+mn-ea"/>
              <a:ea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1179" y="3172346"/>
            <a:ext cx="5362945" cy="3243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4299" cy="1446253"/>
          </a:xfrm>
          <a:prstGeom prst="rect">
            <a:avLst/>
          </a:prstGeom>
        </p:spPr>
      </p:pic>
      <p:sp>
        <p:nvSpPr>
          <p:cNvPr id="4" name="object 3"/>
          <p:cNvSpPr txBox="1"/>
          <p:nvPr/>
        </p:nvSpPr>
        <p:spPr>
          <a:xfrm>
            <a:off x="1109970" y="470492"/>
            <a:ext cx="6098698" cy="505267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zh-CN" altLang="en-US" sz="3200" dirty="0">
                <a:solidFill>
                  <a:srgbClr val="006DAE"/>
                </a:solidFill>
                <a:latin typeface="微软雅黑" pitchFamily="34" charset="-122"/>
                <a:ea typeface="微软雅黑" pitchFamily="34" charset="-122"/>
              </a:rPr>
              <a:t>软件使用说明</a:t>
            </a:r>
          </a:p>
        </p:txBody>
      </p:sp>
      <p:sp>
        <p:nvSpPr>
          <p:cNvPr id="7" name="矩形 6"/>
          <p:cNvSpPr/>
          <p:nvPr/>
        </p:nvSpPr>
        <p:spPr>
          <a:xfrm>
            <a:off x="1109970" y="1156634"/>
            <a:ext cx="488125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zh-CN" altLang="en-US" sz="2400" dirty="0" smtClean="0">
                <a:latin typeface="+mn-ea"/>
              </a:rPr>
              <a:t>共享屏幕</a:t>
            </a:r>
            <a:endParaRPr lang="en-US" altLang="zh-CN" sz="2400" dirty="0" smtClean="0">
              <a:latin typeface="+mn-ea"/>
            </a:endParaRPr>
          </a:p>
          <a:p>
            <a:pPr marL="285750" indent="-285750">
              <a:buFont typeface="Arial" charset="0"/>
              <a:buChar char="•"/>
            </a:pPr>
            <a:endParaRPr lang="en-US" altLang="zh-CN" sz="2400" dirty="0" smtClean="0">
              <a:latin typeface="+mn-ea"/>
            </a:endParaRPr>
          </a:p>
          <a:p>
            <a:r>
              <a:rPr lang="zh-CN" altLang="en-US" dirty="0" smtClean="0">
                <a:latin typeface="+mn-ea"/>
              </a:rPr>
              <a:t>点击下方“共享屏幕”可选择共享的窗口或程序：</a:t>
            </a:r>
            <a:endParaRPr lang="en-US" altLang="zh-CN" dirty="0">
              <a:latin typeface="+mn-ea"/>
            </a:endParaRPr>
          </a:p>
        </p:txBody>
      </p:sp>
      <p:sp>
        <p:nvSpPr>
          <p:cNvPr id="6" name="object 4"/>
          <p:cNvSpPr/>
          <p:nvPr/>
        </p:nvSpPr>
        <p:spPr>
          <a:xfrm>
            <a:off x="2174690" y="2380022"/>
            <a:ext cx="3969258" cy="38124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文本框 7"/>
          <p:cNvSpPr txBox="1"/>
          <p:nvPr/>
        </p:nvSpPr>
        <p:spPr>
          <a:xfrm>
            <a:off x="2422593" y="2832275"/>
            <a:ext cx="306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</a:rPr>
              <a:t>1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006072" y="4101578"/>
            <a:ext cx="306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</a:rPr>
              <a:t>2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283270" y="2832275"/>
            <a:ext cx="306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</a:rPr>
              <a:t>3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391851" y="2832275"/>
            <a:ext cx="5314275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smtClean="0">
                <a:solidFill>
                  <a:srgbClr val="006DAE"/>
                </a:solidFill>
              </a:rPr>
              <a:t>1</a:t>
            </a:r>
            <a:r>
              <a:rPr lang="zh-CN" altLang="en-US" sz="2000" b="1" dirty="0">
                <a:solidFill>
                  <a:srgbClr val="006DAE"/>
                </a:solidFill>
              </a:rPr>
              <a:t>、分享整个屏幕</a:t>
            </a:r>
          </a:p>
          <a:p>
            <a:r>
              <a:rPr lang="zh-CN" altLang="en-US" sz="2000" dirty="0" smtClean="0">
                <a:solidFill>
                  <a:srgbClr val="006DAE"/>
                </a:solidFill>
              </a:rPr>
              <a:t>其他参会者可看到</a:t>
            </a:r>
            <a:r>
              <a:rPr lang="zh-CN" altLang="en-US" sz="2000" dirty="0">
                <a:solidFill>
                  <a:srgbClr val="006DAE"/>
                </a:solidFill>
              </a:rPr>
              <a:t>您电脑屏幕上所有</a:t>
            </a:r>
            <a:r>
              <a:rPr lang="zh-CN" altLang="en-US" sz="2000" dirty="0" smtClean="0">
                <a:solidFill>
                  <a:srgbClr val="006DAE"/>
                </a:solidFill>
              </a:rPr>
              <a:t>内容</a:t>
            </a:r>
            <a:endParaRPr lang="en-US" altLang="zh-CN" sz="2000" dirty="0" smtClean="0">
              <a:solidFill>
                <a:srgbClr val="006DAE"/>
              </a:solidFill>
            </a:endParaRPr>
          </a:p>
          <a:p>
            <a:endParaRPr lang="zh-CN" altLang="en-US" sz="2000" b="1" dirty="0">
              <a:solidFill>
                <a:srgbClr val="006DAE"/>
              </a:solidFill>
            </a:endParaRPr>
          </a:p>
          <a:p>
            <a:r>
              <a:rPr lang="en-US" altLang="zh-CN" sz="2000" b="1" dirty="0" smtClean="0">
                <a:solidFill>
                  <a:srgbClr val="006DAE"/>
                </a:solidFill>
              </a:rPr>
              <a:t>2</a:t>
            </a:r>
            <a:r>
              <a:rPr lang="zh-CN" altLang="en-US" sz="2000" b="1" dirty="0" smtClean="0">
                <a:solidFill>
                  <a:srgbClr val="006DAE"/>
                </a:solidFill>
              </a:rPr>
              <a:t>、分享</a:t>
            </a:r>
            <a:r>
              <a:rPr lang="zh-CN" altLang="en-US" sz="2000" b="1" dirty="0">
                <a:solidFill>
                  <a:srgbClr val="006DAE"/>
                </a:solidFill>
              </a:rPr>
              <a:t>某个程序窗口</a:t>
            </a:r>
          </a:p>
          <a:p>
            <a:r>
              <a:rPr lang="zh-CN" altLang="en-US" sz="2000" dirty="0">
                <a:solidFill>
                  <a:srgbClr val="006DAE"/>
                </a:solidFill>
              </a:rPr>
              <a:t>只将一个窗口（如 </a:t>
            </a:r>
            <a:r>
              <a:rPr lang="en-US" altLang="zh-CN" sz="2000" dirty="0">
                <a:solidFill>
                  <a:srgbClr val="006DAE"/>
                </a:solidFill>
              </a:rPr>
              <a:t>PPT</a:t>
            </a:r>
            <a:r>
              <a:rPr lang="zh-CN" altLang="en-US" sz="2000" dirty="0">
                <a:solidFill>
                  <a:srgbClr val="006DAE"/>
                </a:solidFill>
              </a:rPr>
              <a:t>）显示给</a:t>
            </a:r>
            <a:r>
              <a:rPr lang="zh-CN" altLang="en-US" sz="2000" dirty="0" smtClean="0">
                <a:solidFill>
                  <a:srgbClr val="006DAE"/>
                </a:solidFill>
              </a:rPr>
              <a:t>其他参会者</a:t>
            </a:r>
            <a:endParaRPr lang="en-US" altLang="zh-CN" sz="2000" dirty="0" smtClean="0">
              <a:solidFill>
                <a:srgbClr val="006DAE"/>
              </a:solidFill>
            </a:endParaRPr>
          </a:p>
          <a:p>
            <a:endParaRPr lang="zh-CN" altLang="en-US" sz="2000" b="1" dirty="0">
              <a:solidFill>
                <a:srgbClr val="006DAE"/>
              </a:solidFill>
            </a:endParaRPr>
          </a:p>
          <a:p>
            <a:r>
              <a:rPr lang="en-US" altLang="zh-CN" sz="2000" b="1" dirty="0" smtClean="0">
                <a:solidFill>
                  <a:srgbClr val="006DAE"/>
                </a:solidFill>
              </a:rPr>
              <a:t>3</a:t>
            </a:r>
            <a:r>
              <a:rPr lang="zh-CN" altLang="en-US" sz="2000" b="1" dirty="0" smtClean="0">
                <a:solidFill>
                  <a:srgbClr val="006DAE"/>
                </a:solidFill>
              </a:rPr>
              <a:t>、白板</a:t>
            </a:r>
            <a:endParaRPr lang="zh-CN" altLang="en-US" sz="2000" b="1" dirty="0">
              <a:solidFill>
                <a:srgbClr val="006DAE"/>
              </a:solidFill>
            </a:endParaRPr>
          </a:p>
          <a:p>
            <a:r>
              <a:rPr lang="zh-CN" altLang="en-US" sz="2000" dirty="0">
                <a:solidFill>
                  <a:srgbClr val="006DAE"/>
                </a:solidFill>
              </a:rPr>
              <a:t>打开白板书写，</a:t>
            </a:r>
            <a:r>
              <a:rPr lang="zh-CN" altLang="en-US" sz="2000" dirty="0" smtClean="0">
                <a:solidFill>
                  <a:srgbClr val="006DAE"/>
                </a:solidFill>
              </a:rPr>
              <a:t>其他参会者只能</a:t>
            </a:r>
            <a:r>
              <a:rPr lang="zh-CN" altLang="en-US" sz="2000" dirty="0">
                <a:solidFill>
                  <a:srgbClr val="006DAE"/>
                </a:solidFill>
              </a:rPr>
              <a:t>看到白板内容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4299" cy="1446253"/>
          </a:xfrm>
          <a:prstGeom prst="rect">
            <a:avLst/>
          </a:prstGeom>
        </p:spPr>
      </p:pic>
      <p:sp>
        <p:nvSpPr>
          <p:cNvPr id="4" name="object 3"/>
          <p:cNvSpPr txBox="1"/>
          <p:nvPr/>
        </p:nvSpPr>
        <p:spPr>
          <a:xfrm>
            <a:off x="1087110" y="470492"/>
            <a:ext cx="6098698" cy="505267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zh-CN" altLang="en-US" sz="3200" dirty="0">
                <a:solidFill>
                  <a:srgbClr val="006DAE"/>
                </a:solidFill>
                <a:latin typeface="微软雅黑" pitchFamily="34" charset="-122"/>
                <a:ea typeface="微软雅黑" pitchFamily="34" charset="-122"/>
              </a:rPr>
              <a:t>软件使用说明</a:t>
            </a:r>
          </a:p>
        </p:txBody>
      </p:sp>
      <p:sp>
        <p:nvSpPr>
          <p:cNvPr id="7" name="矩形 6"/>
          <p:cNvSpPr/>
          <p:nvPr/>
        </p:nvSpPr>
        <p:spPr>
          <a:xfrm>
            <a:off x="1087110" y="975759"/>
            <a:ext cx="818018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zh-CN" altLang="en-US" sz="2400" dirty="0" smtClean="0">
                <a:latin typeface="+mn-ea"/>
              </a:rPr>
              <a:t>离开会议</a:t>
            </a:r>
            <a:endParaRPr lang="en-US" altLang="zh-CN" sz="2400" dirty="0" smtClean="0">
              <a:latin typeface="+mn-ea"/>
            </a:endParaRPr>
          </a:p>
          <a:p>
            <a:pPr marL="285750" indent="-285750">
              <a:buFont typeface="Arial" charset="0"/>
              <a:buChar char="•"/>
            </a:pPr>
            <a:endParaRPr lang="en-US" altLang="zh-CN" sz="2400" dirty="0" smtClean="0">
              <a:latin typeface="+mn-ea"/>
            </a:endParaRPr>
          </a:p>
          <a:p>
            <a:r>
              <a:rPr lang="en-US" altLang="zh-CN" dirty="0" smtClean="0">
                <a:latin typeface="+mn-ea"/>
              </a:rPr>
              <a:t>     </a:t>
            </a:r>
            <a:r>
              <a:rPr lang="zh-CN" altLang="en-US" dirty="0">
                <a:latin typeface="+mn-ea"/>
              </a:rPr>
              <a:t>面试</a:t>
            </a:r>
            <a:r>
              <a:rPr lang="zh-CN" altLang="en-US" dirty="0" smtClean="0">
                <a:latin typeface="+mn-ea"/>
              </a:rPr>
              <a:t>完成后两台设备请点击右下方</a:t>
            </a:r>
            <a:r>
              <a:rPr lang="zh-CN" altLang="en-US" b="1" dirty="0" smtClean="0">
                <a:latin typeface="+mn-ea"/>
              </a:rPr>
              <a:t>离开</a:t>
            </a:r>
            <a:r>
              <a:rPr lang="zh-CN" altLang="en-US" dirty="0" smtClean="0">
                <a:latin typeface="+mn-ea"/>
              </a:rPr>
              <a:t>，离开会议室</a:t>
            </a:r>
            <a:endParaRPr lang="en-US" altLang="zh-CN" dirty="0">
              <a:latin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6256" y="2254428"/>
            <a:ext cx="5855851" cy="39071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/>
          <p:cNvSpPr txBox="1">
            <a:spLocks noGrp="1" noChangeArrowheads="1"/>
          </p:cNvSpPr>
          <p:nvPr>
            <p:ph idx="1"/>
          </p:nvPr>
        </p:nvSpPr>
        <p:spPr bwMode="auto">
          <a:xfrm>
            <a:off x="0" y="716118"/>
            <a:ext cx="12192000" cy="514084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387" tIns="45695" rIns="91387" bIns="45695">
            <a:spAutoFit/>
          </a:bodyPr>
          <a:lstStyle/>
          <a:p>
            <a:pPr marL="0" indent="0" algn="ctr" eaLnBrk="1" latinLnBrk="0" hangingPunct="1">
              <a:lnSpc>
                <a:spcPct val="150000"/>
              </a:lnSpc>
              <a:buNone/>
            </a:pPr>
            <a:r>
              <a:rPr lang="zh-CN" altLang="en-US" sz="4800" b="1" dirty="0" smtClean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目  录</a:t>
            </a:r>
            <a:endParaRPr lang="en-US" altLang="zh-CN" sz="4800" b="1" dirty="0">
              <a:solidFill>
                <a:srgbClr val="002060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indent="0" algn="ctr" eaLnBrk="1" latinLnBrk="0" hangingPunct="1">
              <a:lnSpc>
                <a:spcPct val="150000"/>
              </a:lnSpc>
              <a:buNone/>
            </a:pPr>
            <a:endParaRPr lang="en-US" altLang="zh-CN" sz="16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indent="0" algn="ctr" eaLnBrk="1" latinLnBrk="0" hangingPunct="1">
              <a:lnSpc>
                <a:spcPct val="170000"/>
              </a:lnSpc>
              <a:buNone/>
            </a:pP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一</a:t>
            </a: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2800" b="1" dirty="0">
                <a:latin typeface="微软雅黑" pitchFamily="34" charset="-122"/>
                <a:ea typeface="微软雅黑" pitchFamily="34" charset="-122"/>
              </a:rPr>
              <a:t>ZOOM</a:t>
            </a: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软件安装</a:t>
            </a:r>
            <a:endParaRPr lang="en-US" altLang="zh-CN" sz="2800" b="1" dirty="0">
              <a:latin typeface="微软雅黑" pitchFamily="34" charset="-122"/>
              <a:ea typeface="微软雅黑" pitchFamily="34" charset="-122"/>
            </a:endParaRPr>
          </a:p>
          <a:p>
            <a:pPr marL="0" indent="0" algn="ctr">
              <a:lnSpc>
                <a:spcPct val="170000"/>
              </a:lnSpc>
              <a:buNone/>
            </a:pP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二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</a:rPr>
              <a:t>、进入活动室</a:t>
            </a:r>
            <a:r>
              <a:rPr lang="en-US" altLang="zh-CN" b="1" dirty="0"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</a:rPr>
              <a:t>考场</a:t>
            </a:r>
            <a:endParaRPr lang="en-US" altLang="zh-CN" b="1" dirty="0">
              <a:latin typeface="微软雅黑" pitchFamily="34" charset="-122"/>
              <a:ea typeface="微软雅黑" pitchFamily="34" charset="-122"/>
            </a:endParaRPr>
          </a:p>
          <a:p>
            <a:pPr marL="0" indent="0" algn="ctr">
              <a:lnSpc>
                <a:spcPct val="170000"/>
              </a:lnSpc>
              <a:buNone/>
            </a:pPr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三、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</a:rPr>
              <a:t>软件使用说明</a:t>
            </a:r>
            <a:endParaRPr lang="en-US" altLang="zh-CN" b="1" dirty="0">
              <a:latin typeface="微软雅黑" pitchFamily="34" charset="-122"/>
              <a:ea typeface="微软雅黑" pitchFamily="34" charset="-122"/>
            </a:endParaRPr>
          </a:p>
          <a:p>
            <a:pPr marL="0" indent="0" algn="ctr" eaLnBrk="1" latinLnBrk="0" hangingPunct="1">
              <a:lnSpc>
                <a:spcPct val="170000"/>
              </a:lnSpc>
              <a:buNone/>
            </a:pPr>
            <a:r>
              <a:rPr lang="zh-CN" altLang="en-US" sz="28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四</a:t>
            </a:r>
            <a:r>
              <a:rPr lang="zh-CN" altLang="en-US" sz="28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、常见问题</a:t>
            </a:r>
            <a:endParaRPr lang="en-US" altLang="zh-CN" sz="14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/>
          <p:cNvSpPr txBox="1">
            <a:spLocks noGrp="1" noChangeArrowheads="1"/>
          </p:cNvSpPr>
          <p:nvPr>
            <p:ph idx="1"/>
          </p:nvPr>
        </p:nvSpPr>
        <p:spPr bwMode="auto">
          <a:xfrm>
            <a:off x="0" y="724995"/>
            <a:ext cx="12192000" cy="514084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387" tIns="45695" rIns="91387" bIns="45695">
            <a:spAutoFit/>
          </a:bodyPr>
          <a:lstStyle/>
          <a:p>
            <a:pPr marL="0" indent="0" algn="ctr" eaLnBrk="1" latinLnBrk="0" hangingPunct="1">
              <a:lnSpc>
                <a:spcPct val="150000"/>
              </a:lnSpc>
              <a:buNone/>
            </a:pPr>
            <a:r>
              <a:rPr lang="zh-CN" altLang="en-US" sz="4800" b="1" dirty="0" smtClean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目  录</a:t>
            </a:r>
            <a:endParaRPr lang="en-US" altLang="zh-CN" sz="4800" b="1" dirty="0">
              <a:solidFill>
                <a:srgbClr val="002060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indent="0" algn="ctr" eaLnBrk="1" latinLnBrk="0" hangingPunct="1">
              <a:lnSpc>
                <a:spcPct val="150000"/>
              </a:lnSpc>
              <a:buNone/>
            </a:pPr>
            <a:endParaRPr lang="en-US" altLang="zh-CN" sz="16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indent="0" algn="ctr" eaLnBrk="1" latinLnBrk="0" hangingPunct="1">
              <a:lnSpc>
                <a:spcPct val="170000"/>
              </a:lnSpc>
              <a:buNone/>
            </a:pPr>
            <a:r>
              <a:rPr lang="zh-CN" altLang="en-US" sz="28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一</a:t>
            </a:r>
            <a:r>
              <a:rPr lang="zh-CN" altLang="en-US" sz="28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28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ZOOM</a:t>
            </a:r>
            <a:r>
              <a:rPr lang="zh-CN" altLang="en-US" sz="28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软件安装</a:t>
            </a:r>
            <a:endParaRPr lang="en-US" altLang="zh-CN" sz="2800" b="1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indent="0" algn="ctr" eaLnBrk="1" latinLnBrk="0" hangingPunct="1">
              <a:lnSpc>
                <a:spcPct val="170000"/>
              </a:lnSpc>
              <a:buNone/>
            </a:pP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二</a:t>
            </a: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进入活动室</a:t>
            </a:r>
            <a:r>
              <a:rPr lang="en-US" altLang="zh-CN" sz="2800" b="1" dirty="0" smtClean="0"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考场</a:t>
            </a:r>
            <a:endParaRPr lang="en-US" altLang="zh-CN" sz="2800" b="1" dirty="0">
              <a:latin typeface="微软雅黑" pitchFamily="34" charset="-122"/>
              <a:ea typeface="微软雅黑" pitchFamily="34" charset="-122"/>
            </a:endParaRPr>
          </a:p>
          <a:p>
            <a:pPr marL="0" indent="0" algn="ctr">
              <a:lnSpc>
                <a:spcPct val="170000"/>
              </a:lnSpc>
              <a:buNone/>
            </a:pPr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三、软件使用说明</a:t>
            </a:r>
            <a:endParaRPr lang="en-US" altLang="zh-CN" b="1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 algn="ctr">
              <a:lnSpc>
                <a:spcPct val="170000"/>
              </a:lnSpc>
              <a:buNone/>
            </a:pP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四、常见问题</a:t>
            </a:r>
            <a:endParaRPr lang="en-US" altLang="zh-CN" sz="14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4299" cy="1446253"/>
          </a:xfrm>
          <a:prstGeom prst="rect">
            <a:avLst/>
          </a:prstGeom>
        </p:spPr>
      </p:pic>
      <p:sp>
        <p:nvSpPr>
          <p:cNvPr id="4" name="object 3"/>
          <p:cNvSpPr txBox="1"/>
          <p:nvPr/>
        </p:nvSpPr>
        <p:spPr>
          <a:xfrm>
            <a:off x="772619" y="470492"/>
            <a:ext cx="6098698" cy="505267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altLang="zh-CN" sz="3200" dirty="0" smtClean="0">
                <a:solidFill>
                  <a:srgbClr val="006DAE"/>
                </a:solidFill>
                <a:latin typeface="微软雅黑" pitchFamily="34" charset="-122"/>
                <a:ea typeface="微软雅黑" pitchFamily="34" charset="-122"/>
              </a:rPr>
              <a:t>   </a:t>
            </a:r>
            <a:r>
              <a:rPr lang="zh-CN" altLang="en-US" sz="3200" dirty="0" smtClean="0">
                <a:solidFill>
                  <a:srgbClr val="006DAE"/>
                </a:solidFill>
                <a:latin typeface="微软雅黑" pitchFamily="34" charset="-122"/>
                <a:ea typeface="微软雅黑" pitchFamily="34" charset="-122"/>
              </a:rPr>
              <a:t>常见问题</a:t>
            </a:r>
            <a:endParaRPr lang="zh-CN" altLang="en-US" sz="3200" dirty="0">
              <a:solidFill>
                <a:srgbClr val="006DA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94299" y="1386145"/>
            <a:ext cx="944881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u"/>
            </a:pPr>
            <a:r>
              <a:rPr lang="zh-CN" altLang="en-US" sz="2000" dirty="0" smtClean="0">
                <a:latin typeface="+mn-ea"/>
                <a:ea typeface="+mn-ea"/>
              </a:rPr>
              <a:t>远程网上夏令营活动面试的</a:t>
            </a:r>
            <a:r>
              <a:rPr lang="zh-CN" altLang="en-US" sz="2000" dirty="0">
                <a:latin typeface="+mn-ea"/>
                <a:ea typeface="+mn-ea"/>
              </a:rPr>
              <a:t>网络和设备要求：</a:t>
            </a:r>
            <a:endParaRPr lang="en-US" altLang="zh-CN" sz="2000" dirty="0">
              <a:latin typeface="+mn-ea"/>
              <a:ea typeface="+mn-ea"/>
            </a:endParaRPr>
          </a:p>
          <a:p>
            <a:pPr marL="914400" lvl="1" indent="-457200">
              <a:lnSpc>
                <a:spcPct val="150000"/>
              </a:lnSpc>
              <a:buFont typeface="Wingdings" charset="2"/>
              <a:buChar char="ü"/>
            </a:pPr>
            <a:r>
              <a:rPr lang="zh-CN" altLang="en-US" sz="2000" dirty="0">
                <a:latin typeface="+mn-ea"/>
                <a:ea typeface="+mn-ea"/>
              </a:rPr>
              <a:t>建议使用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  <a:ea typeface="+mn-ea"/>
              </a:rPr>
              <a:t>电脑</a:t>
            </a:r>
            <a:r>
              <a:rPr lang="zh-CN" altLang="en-US" sz="2000" dirty="0" smtClean="0">
                <a:latin typeface="+mn-ea"/>
                <a:ea typeface="+mn-ea"/>
              </a:rPr>
              <a:t>作为面试的</a:t>
            </a:r>
            <a:r>
              <a:rPr lang="zh-CN" altLang="en-US" sz="2000" dirty="0">
                <a:latin typeface="+mn-ea"/>
                <a:ea typeface="+mn-ea"/>
              </a:rPr>
              <a:t>“主镜头”设备，建议连接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  <a:ea typeface="+mn-ea"/>
              </a:rPr>
              <a:t>有线网络</a:t>
            </a:r>
            <a:r>
              <a:rPr lang="zh-CN" altLang="en-US" sz="2000" dirty="0">
                <a:latin typeface="+mn-ea"/>
                <a:ea typeface="+mn-ea"/>
              </a:rPr>
              <a:t>（插网线），在</a:t>
            </a:r>
            <a:r>
              <a:rPr lang="en-US" altLang="zh-CN" sz="2000" dirty="0">
                <a:latin typeface="+mn-ea"/>
                <a:ea typeface="+mn-ea"/>
              </a:rPr>
              <a:t>Zoom</a:t>
            </a:r>
            <a:r>
              <a:rPr lang="zh-CN" altLang="en-US" sz="2000" dirty="0">
                <a:latin typeface="+mn-ea"/>
                <a:ea typeface="+mn-ea"/>
              </a:rPr>
              <a:t>会议室中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  <a:ea typeface="+mn-ea"/>
              </a:rPr>
              <a:t>连接音频</a:t>
            </a:r>
            <a:endParaRPr lang="en-US" altLang="zh-CN" sz="20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 marL="914400" lvl="1" indent="-457200">
              <a:lnSpc>
                <a:spcPct val="150000"/>
              </a:lnSpc>
              <a:buFont typeface="Wingdings" charset="2"/>
              <a:buChar char="ü"/>
            </a:pPr>
            <a:r>
              <a:rPr lang="zh-CN" altLang="en-US" sz="2000" dirty="0">
                <a:latin typeface="+mn-ea"/>
                <a:ea typeface="+mn-ea"/>
              </a:rPr>
              <a:t>建议使用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  <a:ea typeface="+mn-ea"/>
              </a:rPr>
              <a:t>手机、平板电脑</a:t>
            </a:r>
            <a:r>
              <a:rPr lang="zh-CN" altLang="en-US" sz="2000" dirty="0">
                <a:latin typeface="+mn-ea"/>
                <a:ea typeface="+mn-ea"/>
              </a:rPr>
              <a:t>等作为复试的</a:t>
            </a:r>
            <a:r>
              <a:rPr lang="zh-CN" altLang="en-US" sz="2000" dirty="0" smtClean="0">
                <a:latin typeface="+mn-ea"/>
                <a:ea typeface="+mn-ea"/>
              </a:rPr>
              <a:t>“辅助镜头”</a:t>
            </a:r>
            <a:r>
              <a:rPr lang="zh-CN" altLang="en-US" sz="2000" dirty="0">
                <a:latin typeface="+mn-ea"/>
                <a:ea typeface="+mn-ea"/>
              </a:rPr>
              <a:t>设备</a:t>
            </a:r>
            <a:r>
              <a:rPr lang="zh-CN" altLang="en-US" sz="2000" dirty="0" smtClean="0">
                <a:latin typeface="+mn-ea"/>
                <a:ea typeface="+mn-ea"/>
              </a:rPr>
              <a:t>，建议保证</a:t>
            </a:r>
            <a:r>
              <a:rPr lang="zh-CN" altLang="en-US" sz="2000" dirty="0">
                <a:latin typeface="+mn-ea"/>
              </a:rPr>
              <a:t>面试</a:t>
            </a:r>
            <a:r>
              <a:rPr lang="zh-CN" altLang="en-US" sz="2000" dirty="0" smtClean="0">
                <a:latin typeface="+mn-ea"/>
                <a:ea typeface="+mn-ea"/>
              </a:rPr>
              <a:t>环境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  <a:ea typeface="+mn-ea"/>
              </a:rPr>
              <a:t>无线网络</a:t>
            </a:r>
            <a:r>
              <a:rPr lang="zh-CN" altLang="en-US" sz="2000" dirty="0">
                <a:latin typeface="+mn-ea"/>
                <a:ea typeface="+mn-ea"/>
              </a:rPr>
              <a:t>的畅通</a:t>
            </a:r>
            <a:r>
              <a:rPr lang="zh-CN" altLang="en-US" sz="2000" dirty="0" smtClean="0">
                <a:latin typeface="+mn-ea"/>
                <a:ea typeface="+mn-ea"/>
              </a:rPr>
              <a:t>，且</a:t>
            </a:r>
            <a:r>
              <a:rPr lang="zh-CN" altLang="en-US" sz="2000" dirty="0">
                <a:latin typeface="+mn-ea"/>
                <a:ea typeface="+mn-ea"/>
              </a:rPr>
              <a:t>在</a:t>
            </a:r>
            <a:r>
              <a:rPr lang="en-US" altLang="zh-CN" sz="2000" dirty="0">
                <a:latin typeface="+mn-ea"/>
                <a:ea typeface="+mn-ea"/>
              </a:rPr>
              <a:t>Zoom</a:t>
            </a:r>
            <a:r>
              <a:rPr lang="zh-CN" altLang="en-US" sz="2000" dirty="0">
                <a:latin typeface="+mn-ea"/>
                <a:ea typeface="+mn-ea"/>
              </a:rPr>
              <a:t>会议室中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  <a:ea typeface="+mn-ea"/>
              </a:rPr>
              <a:t>不连接</a:t>
            </a:r>
            <a:r>
              <a:rPr lang="zh-CN" altLang="en-US" sz="2000" b="1" dirty="0" smtClean="0">
                <a:solidFill>
                  <a:srgbClr val="FF0000"/>
                </a:solidFill>
                <a:latin typeface="+mn-ea"/>
                <a:ea typeface="+mn-ea"/>
              </a:rPr>
              <a:t>音频</a:t>
            </a:r>
            <a:endParaRPr lang="en-US" altLang="zh-CN" sz="2000" b="1" dirty="0" smtClean="0">
              <a:solidFill>
                <a:srgbClr val="FF0000"/>
              </a:solidFill>
              <a:latin typeface="+mn-ea"/>
              <a:ea typeface="+mn-ea"/>
            </a:endParaRPr>
          </a:p>
          <a:p>
            <a:pPr marL="914400" lvl="1" indent="-457200">
              <a:lnSpc>
                <a:spcPct val="150000"/>
              </a:lnSpc>
              <a:buFont typeface="Wingdings" charset="2"/>
              <a:buChar char="ü"/>
            </a:pPr>
            <a:r>
              <a:rPr lang="zh-CN" altLang="en-US" sz="2000" dirty="0" smtClean="0">
                <a:latin typeface="+mn-ea"/>
              </a:rPr>
              <a:t>如使用</a:t>
            </a:r>
            <a:r>
              <a:rPr lang="zh-CN" altLang="en-US" sz="2000" dirty="0">
                <a:latin typeface="+mn-ea"/>
              </a:rPr>
              <a:t>手机</a:t>
            </a:r>
            <a:r>
              <a:rPr lang="zh-CN" altLang="en-US" sz="2000" dirty="0" smtClean="0">
                <a:latin typeface="+mn-ea"/>
              </a:rPr>
              <a:t>作为</a:t>
            </a:r>
            <a:r>
              <a:rPr lang="zh-CN" altLang="en-US" sz="2000" dirty="0">
                <a:latin typeface="+mn-ea"/>
              </a:rPr>
              <a:t>面试</a:t>
            </a:r>
            <a:r>
              <a:rPr lang="zh-CN" altLang="en-US" sz="2000" dirty="0" smtClean="0">
                <a:latin typeface="+mn-ea"/>
              </a:rPr>
              <a:t>的</a:t>
            </a:r>
            <a:r>
              <a:rPr lang="zh-CN" altLang="en-US" sz="2000" dirty="0">
                <a:latin typeface="+mn-ea"/>
              </a:rPr>
              <a:t>“辅助镜头”</a:t>
            </a:r>
            <a:r>
              <a:rPr lang="zh-CN" altLang="en-US" sz="2000" dirty="0" smtClean="0">
                <a:latin typeface="+mn-ea"/>
              </a:rPr>
              <a:t>设备，请在连接</a:t>
            </a:r>
            <a:r>
              <a:rPr lang="en-US" altLang="zh-CN" sz="2000" dirty="0" err="1" smtClean="0">
                <a:latin typeface="+mn-ea"/>
              </a:rPr>
              <a:t>WiFi</a:t>
            </a:r>
            <a:r>
              <a:rPr lang="zh-CN" altLang="en-US" sz="2000" dirty="0" smtClean="0">
                <a:latin typeface="+mn-ea"/>
              </a:rPr>
              <a:t>情况下使用飞行模式，如</a:t>
            </a:r>
            <a:r>
              <a:rPr lang="en-US" altLang="zh-CN" sz="2000" dirty="0" smtClean="0">
                <a:latin typeface="+mn-ea"/>
              </a:rPr>
              <a:t>4G</a:t>
            </a:r>
            <a:r>
              <a:rPr lang="zh-CN" altLang="en-US" sz="2000" dirty="0" smtClean="0">
                <a:latin typeface="+mn-ea"/>
              </a:rPr>
              <a:t>网络，请设置拒接来电，以免影响面试</a:t>
            </a:r>
            <a:endParaRPr lang="en-US" altLang="zh-CN" sz="20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94299" y="4649087"/>
            <a:ext cx="944881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u"/>
            </a:pPr>
            <a:r>
              <a:rPr lang="zh-CN" altLang="en-US" sz="2000" dirty="0">
                <a:latin typeface="+mn-ea"/>
              </a:rPr>
              <a:t>面试</a:t>
            </a:r>
            <a:r>
              <a:rPr lang="zh-CN" altLang="en-US" sz="2000" dirty="0" smtClean="0">
                <a:latin typeface="+mn-ea"/>
                <a:ea typeface="+mn-ea"/>
              </a:rPr>
              <a:t>过程</a:t>
            </a:r>
            <a:r>
              <a:rPr lang="zh-CN" altLang="en-US" sz="2000" dirty="0">
                <a:latin typeface="+mn-ea"/>
                <a:ea typeface="+mn-ea"/>
              </a:rPr>
              <a:t>中出现网络卡顿：</a:t>
            </a:r>
            <a:endParaRPr lang="en-US" altLang="zh-CN" sz="2000" dirty="0">
              <a:latin typeface="+mn-ea"/>
              <a:ea typeface="+mn-ea"/>
            </a:endParaRPr>
          </a:p>
          <a:p>
            <a:pPr marL="914400" lvl="1" indent="-457200">
              <a:lnSpc>
                <a:spcPct val="150000"/>
              </a:lnSpc>
              <a:buFont typeface="Wingdings" charset="2"/>
              <a:buChar char="ü"/>
            </a:pPr>
            <a:r>
              <a:rPr lang="zh-CN" altLang="en-US" sz="2000" dirty="0">
                <a:latin typeface="+mn-ea"/>
                <a:ea typeface="+mn-ea"/>
              </a:rPr>
              <a:t>请第一时间通过微信、</a:t>
            </a:r>
            <a:r>
              <a:rPr lang="en-US" altLang="zh-CN" sz="2000" dirty="0">
                <a:latin typeface="+mn-ea"/>
                <a:ea typeface="+mn-ea"/>
              </a:rPr>
              <a:t>QQ</a:t>
            </a:r>
            <a:r>
              <a:rPr lang="zh-CN" altLang="en-US" sz="2000" dirty="0">
                <a:latin typeface="+mn-ea"/>
                <a:ea typeface="+mn-ea"/>
              </a:rPr>
              <a:t>等方式</a:t>
            </a:r>
            <a:r>
              <a:rPr lang="zh-CN" altLang="en-US" sz="2000" dirty="0" smtClean="0">
                <a:latin typeface="+mn-ea"/>
                <a:ea typeface="+mn-ea"/>
              </a:rPr>
              <a:t>联系面试</a:t>
            </a:r>
            <a:r>
              <a:rPr lang="zh-CN" altLang="en-US" sz="2000" b="1" dirty="0" smtClean="0">
                <a:solidFill>
                  <a:srgbClr val="FF0000"/>
                </a:solidFill>
                <a:latin typeface="+mn-ea"/>
                <a:ea typeface="+mn-ea"/>
              </a:rPr>
              <a:t>秘书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  <a:ea typeface="+mn-ea"/>
              </a:rPr>
              <a:t>，</a:t>
            </a:r>
            <a:r>
              <a:rPr lang="zh-CN" altLang="en-US" sz="2000" dirty="0" smtClean="0">
                <a:latin typeface="+mn-ea"/>
                <a:ea typeface="+mn-ea"/>
              </a:rPr>
              <a:t>听取</a:t>
            </a:r>
            <a:r>
              <a:rPr lang="zh-CN" altLang="en-US" sz="2000" dirty="0">
                <a:latin typeface="+mn-ea"/>
              </a:rPr>
              <a:t>面试</a:t>
            </a:r>
            <a:r>
              <a:rPr lang="zh-CN" altLang="en-US" sz="2000" dirty="0" smtClean="0">
                <a:latin typeface="+mn-ea"/>
                <a:ea typeface="+mn-ea"/>
              </a:rPr>
              <a:t>秘书</a:t>
            </a:r>
            <a:r>
              <a:rPr lang="zh-CN" altLang="en-US" sz="2000" dirty="0">
                <a:latin typeface="+mn-ea"/>
                <a:ea typeface="+mn-ea"/>
              </a:rPr>
              <a:t>的统一安排</a:t>
            </a:r>
            <a:endParaRPr lang="en-US" altLang="zh-CN" sz="2000" dirty="0">
              <a:latin typeface="+mn-ea"/>
              <a:ea typeface="+mn-ea"/>
            </a:endParaRPr>
          </a:p>
          <a:p>
            <a:pPr marL="914400" lvl="1" indent="-457200">
              <a:lnSpc>
                <a:spcPct val="150000"/>
              </a:lnSpc>
              <a:buFont typeface="Wingdings" charset="2"/>
              <a:buChar char="ü"/>
            </a:pPr>
            <a:r>
              <a:rPr lang="zh-CN" altLang="en-US" sz="2000" dirty="0">
                <a:latin typeface="+mn-ea"/>
                <a:ea typeface="+mn-ea"/>
              </a:rPr>
              <a:t>可</a:t>
            </a:r>
            <a:r>
              <a:rPr lang="zh-CN" altLang="en-US" sz="2000" b="1" dirty="0" smtClean="0">
                <a:solidFill>
                  <a:srgbClr val="FF0000"/>
                </a:solidFill>
                <a:latin typeface="+mn-ea"/>
                <a:ea typeface="+mn-ea"/>
              </a:rPr>
              <a:t>离开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面试</a:t>
            </a:r>
            <a:r>
              <a:rPr lang="zh-CN" altLang="en-US" sz="2000" b="1" dirty="0" smtClean="0">
                <a:solidFill>
                  <a:srgbClr val="FF0000"/>
                </a:solidFill>
                <a:latin typeface="+mn-ea"/>
                <a:ea typeface="+mn-ea"/>
              </a:rPr>
              <a:t>会议室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  <a:ea typeface="+mn-ea"/>
              </a:rPr>
              <a:t>并重新进入</a:t>
            </a:r>
            <a:r>
              <a:rPr lang="zh-CN" altLang="en-US" sz="2000" dirty="0">
                <a:latin typeface="+mn-ea"/>
                <a:ea typeface="+mn-ea"/>
              </a:rPr>
              <a:t>（应提前</a:t>
            </a:r>
            <a:r>
              <a:rPr lang="zh-CN" altLang="en-US" sz="2000" dirty="0" smtClean="0">
                <a:latin typeface="+mn-ea"/>
                <a:ea typeface="+mn-ea"/>
              </a:rPr>
              <a:t>和</a:t>
            </a:r>
            <a:r>
              <a:rPr lang="zh-CN" altLang="en-US" sz="2000" dirty="0">
                <a:latin typeface="+mn-ea"/>
              </a:rPr>
              <a:t>面试</a:t>
            </a:r>
            <a:r>
              <a:rPr lang="zh-CN" altLang="en-US" sz="2000" dirty="0" smtClean="0">
                <a:latin typeface="+mn-ea"/>
                <a:ea typeface="+mn-ea"/>
              </a:rPr>
              <a:t>秘书</a:t>
            </a:r>
            <a:r>
              <a:rPr lang="zh-CN" altLang="en-US" sz="2000" dirty="0">
                <a:latin typeface="+mn-ea"/>
                <a:ea typeface="+mn-ea"/>
              </a:rPr>
              <a:t>取得联系并得到同意，非严重情况不建议采用该种方式）</a:t>
            </a:r>
            <a:endParaRPr lang="en-US" altLang="zh-CN" sz="2000" dirty="0"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4299" cy="1446253"/>
          </a:xfrm>
          <a:prstGeom prst="rect">
            <a:avLst/>
          </a:prstGeom>
        </p:spPr>
      </p:pic>
      <p:sp>
        <p:nvSpPr>
          <p:cNvPr id="4" name="object 3"/>
          <p:cNvSpPr txBox="1"/>
          <p:nvPr/>
        </p:nvSpPr>
        <p:spPr>
          <a:xfrm>
            <a:off x="772619" y="470492"/>
            <a:ext cx="7852092" cy="505267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altLang="zh-CN" sz="3200" dirty="0" smtClean="0">
                <a:solidFill>
                  <a:srgbClr val="006DAE"/>
                </a:solidFill>
                <a:latin typeface="微软雅黑" pitchFamily="34" charset="-122"/>
                <a:ea typeface="微软雅黑" pitchFamily="34" charset="-122"/>
              </a:rPr>
              <a:t>   </a:t>
            </a:r>
            <a:r>
              <a:rPr lang="zh-CN" altLang="en-US" sz="3200" dirty="0" smtClean="0">
                <a:solidFill>
                  <a:srgbClr val="006DAE"/>
                </a:solidFill>
                <a:latin typeface="微软雅黑" pitchFamily="34" charset="-122"/>
                <a:ea typeface="微软雅黑" pitchFamily="34" charset="-122"/>
              </a:rPr>
              <a:t>社会与公共管理学院网上夏令营操作流程</a:t>
            </a:r>
            <a:endParaRPr lang="zh-CN" altLang="en-US" sz="3200" dirty="0">
              <a:solidFill>
                <a:srgbClr val="006DA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31366" y="1227754"/>
            <a:ext cx="9579495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zh-CN" altLang="en-US" sz="2400" b="1" dirty="0" smtClean="0">
                <a:latin typeface="+mn-ea"/>
              </a:rPr>
              <a:t>参加活动准备：</a:t>
            </a:r>
            <a:endParaRPr lang="en-US" altLang="zh-CN" sz="2400" b="1" dirty="0" smtClean="0">
              <a:latin typeface="+mn-ea"/>
            </a:endParaRPr>
          </a:p>
          <a:p>
            <a:pPr marL="342900" indent="-342900">
              <a:buFont typeface="Wingdings" charset="2"/>
              <a:buChar char="ü"/>
            </a:pPr>
            <a:r>
              <a:rPr lang="zh-CN" altLang="en-US" dirty="0" smtClean="0">
                <a:latin typeface="+mn-ea"/>
              </a:rPr>
              <a:t>电脑，平板，手机等具有摄像功能的两台设备（参加夏令营活动时只需要</a:t>
            </a:r>
            <a:r>
              <a:rPr lang="en-US" altLang="zh-CN" dirty="0" smtClean="0">
                <a:latin typeface="+mn-ea"/>
              </a:rPr>
              <a:t>1</a:t>
            </a:r>
            <a:r>
              <a:rPr lang="zh-CN" altLang="en-US" dirty="0" smtClean="0">
                <a:latin typeface="+mn-ea"/>
              </a:rPr>
              <a:t>台设备，面试时需要两台设备）</a:t>
            </a:r>
            <a:endParaRPr lang="en-US" altLang="zh-CN" dirty="0" smtClean="0">
              <a:latin typeface="+mn-ea"/>
            </a:endParaRPr>
          </a:p>
          <a:p>
            <a:pPr marL="342900" indent="-342900">
              <a:buFont typeface="Wingdings" charset="2"/>
              <a:buChar char="ü"/>
            </a:pPr>
            <a:r>
              <a:rPr lang="zh-CN" altLang="en-US" dirty="0" smtClean="0">
                <a:latin typeface="+mn-ea"/>
              </a:rPr>
              <a:t>在两台设备上面安装面试平台（</a:t>
            </a:r>
            <a:r>
              <a:rPr lang="en-US" altLang="zh-CN" dirty="0" smtClean="0">
                <a:latin typeface="+mn-ea"/>
              </a:rPr>
              <a:t>Zoom</a:t>
            </a:r>
            <a:r>
              <a:rPr lang="zh-CN" altLang="en-US" dirty="0" smtClean="0">
                <a:latin typeface="+mn-ea"/>
              </a:rPr>
              <a:t>软件）</a:t>
            </a:r>
            <a:endParaRPr lang="en-US" altLang="zh-CN" dirty="0" smtClean="0">
              <a:latin typeface="+mn-ea"/>
            </a:endParaRPr>
          </a:p>
          <a:p>
            <a:pPr marL="342900" indent="-342900">
              <a:buFont typeface="Arial" charset="0"/>
              <a:buChar char="•"/>
            </a:pPr>
            <a:r>
              <a:rPr lang="zh-CN" altLang="en-US" sz="2400" b="1" dirty="0" smtClean="0">
                <a:latin typeface="+mn-ea"/>
              </a:rPr>
              <a:t>测试及宣讲</a:t>
            </a:r>
            <a:r>
              <a:rPr lang="zh-CN" altLang="en-US" sz="3200" b="1" dirty="0" smtClean="0">
                <a:latin typeface="+mn-ea"/>
              </a:rPr>
              <a:t>：</a:t>
            </a:r>
            <a:endParaRPr lang="en-US" altLang="zh-CN" sz="3200" b="1" dirty="0">
              <a:latin typeface="+mn-ea"/>
            </a:endParaRPr>
          </a:p>
          <a:p>
            <a:pPr marL="342900" indent="-342900">
              <a:buFont typeface="Wingdings" charset="2"/>
              <a:buChar char="ü"/>
            </a:pPr>
            <a:r>
              <a:rPr lang="zh-CN" altLang="en-US" dirty="0">
                <a:latin typeface="+mn-ea"/>
              </a:rPr>
              <a:t>考生自行进行设备调试（注意：同一房间内仅有一台设备连接音频，以防止啸叫）</a:t>
            </a:r>
            <a:endParaRPr lang="en-US" altLang="zh-CN" dirty="0">
              <a:latin typeface="+mn-ea"/>
            </a:endParaRPr>
          </a:p>
          <a:p>
            <a:pPr marL="342900" indent="-342900">
              <a:buFont typeface="Wingdings" charset="2"/>
              <a:buChar char="ü"/>
            </a:pPr>
            <a:r>
              <a:rPr lang="zh-CN" altLang="en-US" dirty="0" smtClean="0">
                <a:latin typeface="+mn-ea"/>
              </a:rPr>
              <a:t>学院将于</a:t>
            </a:r>
            <a:r>
              <a:rPr lang="en-US" altLang="zh-CN" dirty="0" smtClean="0">
                <a:latin typeface="+mn-ea"/>
              </a:rPr>
              <a:t>7</a:t>
            </a:r>
            <a:r>
              <a:rPr lang="zh-CN" altLang="en-US" dirty="0" smtClean="0">
                <a:latin typeface="+mn-ea"/>
              </a:rPr>
              <a:t>月</a:t>
            </a:r>
            <a:r>
              <a:rPr lang="en-US" altLang="zh-CN" dirty="0" smtClean="0">
                <a:latin typeface="+mn-ea"/>
              </a:rPr>
              <a:t>8</a:t>
            </a:r>
            <a:r>
              <a:rPr lang="zh-CN" altLang="en-US" dirty="0" smtClean="0">
                <a:latin typeface="+mn-ea"/>
              </a:rPr>
              <a:t>日下午进行夏令营政策宣讲并进行网络测试（</a:t>
            </a:r>
            <a:r>
              <a:rPr lang="zh-CN" altLang="en-US" dirty="0">
                <a:latin typeface="+mn-ea"/>
              </a:rPr>
              <a:t>详</a:t>
            </a:r>
            <a:r>
              <a:rPr lang="zh-CN" altLang="en-US" dirty="0" smtClean="0">
                <a:latin typeface="+mn-ea"/>
              </a:rPr>
              <a:t>见学院网站通知）</a:t>
            </a:r>
            <a:endParaRPr lang="en-US" altLang="zh-CN" dirty="0">
              <a:latin typeface="+mn-ea"/>
            </a:endParaRPr>
          </a:p>
          <a:p>
            <a:pPr marL="342900" indent="-342900">
              <a:buFont typeface="Arial" charset="0"/>
              <a:buChar char="•"/>
            </a:pPr>
            <a:r>
              <a:rPr lang="zh-CN" altLang="en-US" sz="2400" b="1" dirty="0" smtClean="0">
                <a:latin typeface="+mn-ea"/>
              </a:rPr>
              <a:t>夏令营活动：</a:t>
            </a:r>
            <a:endParaRPr lang="zh-CN" altLang="en-US" sz="2400" b="1" dirty="0">
              <a:latin typeface="+mn-ea"/>
            </a:endParaRPr>
          </a:p>
          <a:p>
            <a:pPr marL="342900" indent="-342900">
              <a:buFont typeface="Wingdings" charset="2"/>
              <a:buChar char="ü"/>
            </a:pPr>
            <a:r>
              <a:rPr lang="zh-CN" altLang="en-US" dirty="0" smtClean="0">
                <a:latin typeface="+mn-ea"/>
              </a:rPr>
              <a:t>营员微信群获取</a:t>
            </a:r>
            <a:r>
              <a:rPr lang="en-US" altLang="zh-CN" dirty="0">
                <a:latin typeface="+mn-ea"/>
              </a:rPr>
              <a:t>Zoom</a:t>
            </a:r>
            <a:r>
              <a:rPr lang="zh-CN" altLang="en-US" dirty="0">
                <a:latin typeface="+mn-ea"/>
              </a:rPr>
              <a:t>会议信息，会议号（11 位数字）、参会密码（8位数字）、会议</a:t>
            </a:r>
            <a:r>
              <a:rPr lang="zh-CN" altLang="en-US" dirty="0" smtClean="0">
                <a:latin typeface="+mn-ea"/>
              </a:rPr>
              <a:t>时间</a:t>
            </a:r>
            <a:endParaRPr lang="en-US" altLang="zh-CN" dirty="0">
              <a:latin typeface="+mn-ea"/>
            </a:endParaRPr>
          </a:p>
          <a:p>
            <a:pPr marL="342900" indent="-342900">
              <a:buFont typeface="Wingdings" charset="2"/>
              <a:buChar char="ü"/>
            </a:pPr>
            <a:r>
              <a:rPr lang="zh-CN" altLang="en-US" dirty="0" smtClean="0">
                <a:latin typeface="+mn-ea"/>
              </a:rPr>
              <a:t>根据院系通知时间，进入会议室参加夏令营活动</a:t>
            </a:r>
            <a:endParaRPr lang="en-US" altLang="zh-CN" dirty="0" smtClean="0">
              <a:latin typeface="+mn-ea"/>
            </a:endParaRPr>
          </a:p>
          <a:p>
            <a:pPr marL="342900" indent="-342900">
              <a:buFont typeface="Arial" charset="0"/>
              <a:buChar char="•"/>
            </a:pPr>
            <a:r>
              <a:rPr lang="zh-CN" altLang="en-US" sz="2400" b="1" dirty="0" smtClean="0">
                <a:latin typeface="+mn-ea"/>
              </a:rPr>
              <a:t>夏令营面试：</a:t>
            </a:r>
            <a:endParaRPr lang="zh-CN" altLang="en-US" sz="2400" b="1" dirty="0">
              <a:latin typeface="+mn-ea"/>
            </a:endParaRPr>
          </a:p>
          <a:p>
            <a:pPr marL="342900" indent="-342900">
              <a:buFont typeface="Wingdings" charset="2"/>
              <a:buChar char="ü"/>
            </a:pPr>
            <a:r>
              <a:rPr lang="zh-CN" altLang="en-US" dirty="0">
                <a:latin typeface="+mn-ea"/>
              </a:rPr>
              <a:t>获取</a:t>
            </a:r>
            <a:r>
              <a:rPr lang="en-US" altLang="zh-CN" dirty="0">
                <a:latin typeface="+mn-ea"/>
              </a:rPr>
              <a:t>Zoom</a:t>
            </a:r>
            <a:r>
              <a:rPr lang="zh-CN" altLang="en-US" dirty="0">
                <a:latin typeface="+mn-ea"/>
              </a:rPr>
              <a:t>会议信息，会议号（11 位数字）、参会密码（8位数字）、会议</a:t>
            </a:r>
            <a:r>
              <a:rPr lang="zh-CN" altLang="en-US" dirty="0" smtClean="0">
                <a:latin typeface="+mn-ea"/>
              </a:rPr>
              <a:t>时间</a:t>
            </a:r>
            <a:endParaRPr lang="en-US" altLang="zh-CN" dirty="0">
              <a:latin typeface="+mn-ea"/>
            </a:endParaRPr>
          </a:p>
          <a:p>
            <a:pPr marL="342900" indent="-342900">
              <a:buFont typeface="Wingdings" charset="2"/>
              <a:buChar char="ü"/>
            </a:pPr>
            <a:r>
              <a:rPr lang="zh-CN" altLang="en-US" dirty="0" smtClean="0">
                <a:latin typeface="+mn-ea"/>
              </a:rPr>
              <a:t>秘书准入后，进入会议室，进行面试</a:t>
            </a:r>
            <a:endParaRPr lang="en-US" altLang="zh-CN" dirty="0" smtClean="0">
              <a:latin typeface="+mn-ea"/>
            </a:endParaRPr>
          </a:p>
          <a:p>
            <a:pPr marL="342900" indent="-342900">
              <a:buFont typeface="Wingdings" charset="2"/>
              <a:buChar char="ü"/>
            </a:pPr>
            <a:r>
              <a:rPr lang="zh-CN" altLang="en-US" dirty="0" smtClean="0">
                <a:latin typeface="+mn-ea"/>
              </a:rPr>
              <a:t>面试完成，离开会议室</a:t>
            </a:r>
            <a:endParaRPr lang="en-US" altLang="zh-CN" sz="2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7537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4299" cy="1446253"/>
          </a:xfrm>
          <a:prstGeom prst="rect">
            <a:avLst/>
          </a:prstGeom>
        </p:spPr>
      </p:pic>
      <p:sp>
        <p:nvSpPr>
          <p:cNvPr id="4" name="object 3"/>
          <p:cNvSpPr txBox="1"/>
          <p:nvPr/>
        </p:nvSpPr>
        <p:spPr>
          <a:xfrm>
            <a:off x="1103754" y="470492"/>
            <a:ext cx="4500979" cy="505267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altLang="zh-CN" sz="3200" dirty="0" smtClean="0">
                <a:solidFill>
                  <a:srgbClr val="006DAE"/>
                </a:solidFill>
                <a:latin typeface="微软雅黑" pitchFamily="34" charset="-122"/>
                <a:ea typeface="微软雅黑" pitchFamily="34" charset="-122"/>
              </a:rPr>
              <a:t>ZOOM</a:t>
            </a:r>
            <a:r>
              <a:rPr lang="zh-CN" altLang="en-US" sz="3200" dirty="0" smtClean="0">
                <a:solidFill>
                  <a:srgbClr val="006DAE"/>
                </a:solidFill>
                <a:latin typeface="微软雅黑" pitchFamily="34" charset="-122"/>
                <a:ea typeface="微软雅黑" pitchFamily="34" charset="-122"/>
              </a:rPr>
              <a:t>软件安装 </a:t>
            </a:r>
            <a:r>
              <a:rPr lang="en-US" altLang="zh-CN" sz="3200" dirty="0" smtClean="0">
                <a:solidFill>
                  <a:srgbClr val="006DAE"/>
                </a:solidFill>
                <a:latin typeface="微软雅黑" pitchFamily="34" charset="-122"/>
                <a:ea typeface="微软雅黑" pitchFamily="34" charset="-122"/>
              </a:rPr>
              <a:t>– PC</a:t>
            </a:r>
            <a:r>
              <a:rPr lang="zh-CN" altLang="en-US" sz="3200" dirty="0" smtClean="0">
                <a:solidFill>
                  <a:srgbClr val="006DAE"/>
                </a:solidFill>
                <a:latin typeface="微软雅黑" pitchFamily="34" charset="-122"/>
                <a:ea typeface="微软雅黑" pitchFamily="34" charset="-122"/>
              </a:rPr>
              <a:t>端</a:t>
            </a:r>
            <a:endParaRPr lang="zh-CN" altLang="en-US" sz="3200" dirty="0">
              <a:solidFill>
                <a:srgbClr val="006DA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103754" y="1439333"/>
            <a:ext cx="11017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altLang="zh-CN" sz="2400" dirty="0" smtClean="0">
                <a:latin typeface="+mn-ea"/>
                <a:ea typeface="+mn-ea"/>
              </a:rPr>
              <a:t>PC</a:t>
            </a:r>
            <a:r>
              <a:rPr lang="zh-CN" altLang="en-US" sz="2400" dirty="0" smtClean="0">
                <a:latin typeface="+mn-ea"/>
                <a:ea typeface="+mn-ea"/>
              </a:rPr>
              <a:t>端：</a:t>
            </a:r>
            <a:endParaRPr lang="en-US" altLang="zh-CN" sz="2400" dirty="0" smtClean="0">
              <a:latin typeface="+mn-ea"/>
              <a:ea typeface="+mn-ea"/>
            </a:endParaRPr>
          </a:p>
          <a:p>
            <a:endParaRPr lang="en-US" altLang="zh-CN" sz="2400" dirty="0" smtClean="0">
              <a:latin typeface="+mn-ea"/>
              <a:ea typeface="+mn-ea"/>
            </a:endParaRPr>
          </a:p>
          <a:p>
            <a:r>
              <a:rPr lang="zh-CN" altLang="en-US" sz="2400" dirty="0">
                <a:latin typeface="+mn-ea"/>
              </a:rPr>
              <a:t>访问</a:t>
            </a:r>
            <a:r>
              <a:rPr lang="en-US" altLang="zh-CN" sz="2400" b="1" i="1" dirty="0" smtClean="0">
                <a:solidFill>
                  <a:srgbClr val="FF0000"/>
                </a:solidFill>
                <a:latin typeface="+mn-ea"/>
                <a:ea typeface="+mn-ea"/>
                <a:hlinkClick r:id="rId3"/>
              </a:rPr>
              <a:t>https</a:t>
            </a:r>
            <a:r>
              <a:rPr lang="en-US" altLang="zh-CN" sz="2400" b="1" i="1" dirty="0">
                <a:solidFill>
                  <a:srgbClr val="FF0000"/>
                </a:solidFill>
                <a:latin typeface="+mn-ea"/>
                <a:ea typeface="+mn-ea"/>
                <a:hlinkClick r:id="rId3"/>
              </a:rPr>
              <a:t>://zoom.com.cn/download</a:t>
            </a:r>
            <a:r>
              <a:rPr lang="en-US" altLang="zh-CN" sz="2400" dirty="0">
                <a:latin typeface="+mn-ea"/>
                <a:ea typeface="+mn-ea"/>
              </a:rPr>
              <a:t> </a:t>
            </a:r>
            <a:r>
              <a:rPr lang="zh-CN" altLang="en-US" sz="2400" dirty="0" smtClean="0">
                <a:latin typeface="+mn-ea"/>
                <a:ea typeface="+mn-ea"/>
              </a:rPr>
              <a:t>点击“下载”即</a:t>
            </a:r>
            <a:r>
              <a:rPr lang="zh-CN" altLang="en-US" sz="2400" dirty="0">
                <a:latin typeface="+mn-ea"/>
                <a:ea typeface="+mn-ea"/>
              </a:rPr>
              <a:t>可下载安装</a:t>
            </a:r>
            <a:endParaRPr lang="en-US" altLang="zh-CN" sz="2400" dirty="0">
              <a:latin typeface="+mn-ea"/>
              <a:ea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3258" y="2821530"/>
            <a:ext cx="7047113" cy="27949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4299" cy="1446253"/>
          </a:xfrm>
          <a:prstGeom prst="rect">
            <a:avLst/>
          </a:prstGeom>
        </p:spPr>
      </p:pic>
      <p:sp>
        <p:nvSpPr>
          <p:cNvPr id="4" name="object 3"/>
          <p:cNvSpPr txBox="1"/>
          <p:nvPr/>
        </p:nvSpPr>
        <p:spPr>
          <a:xfrm>
            <a:off x="772619" y="470492"/>
            <a:ext cx="5157665" cy="505267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altLang="zh-CN" sz="3200" dirty="0" smtClean="0">
                <a:solidFill>
                  <a:srgbClr val="006DAE"/>
                </a:solidFill>
                <a:latin typeface="微软雅黑" pitchFamily="34" charset="-122"/>
                <a:ea typeface="微软雅黑" pitchFamily="34" charset="-122"/>
              </a:rPr>
              <a:t>   ZOOM</a:t>
            </a:r>
            <a:r>
              <a:rPr lang="zh-CN" altLang="en-US" sz="3200" dirty="0" smtClean="0">
                <a:solidFill>
                  <a:srgbClr val="006DAE"/>
                </a:solidFill>
                <a:latin typeface="微软雅黑" pitchFamily="34" charset="-122"/>
                <a:ea typeface="微软雅黑" pitchFamily="34" charset="-122"/>
              </a:rPr>
              <a:t>软件安装 </a:t>
            </a:r>
            <a:r>
              <a:rPr lang="en-US" altLang="zh-CN" sz="3200" dirty="0" smtClean="0">
                <a:solidFill>
                  <a:srgbClr val="006DAE"/>
                </a:solidFill>
                <a:latin typeface="微软雅黑" pitchFamily="34" charset="-122"/>
                <a:ea typeface="微软雅黑" pitchFamily="34" charset="-122"/>
              </a:rPr>
              <a:t>– </a:t>
            </a:r>
            <a:r>
              <a:rPr lang="zh-CN" altLang="en-US" sz="3200" dirty="0" smtClean="0">
                <a:solidFill>
                  <a:srgbClr val="006DAE"/>
                </a:solidFill>
                <a:latin typeface="微软雅黑" pitchFamily="34" charset="-122"/>
                <a:ea typeface="微软雅黑" pitchFamily="34" charset="-122"/>
              </a:rPr>
              <a:t>移动端</a:t>
            </a:r>
            <a:endParaRPr lang="zh-CN" altLang="en-US" sz="3200" dirty="0">
              <a:solidFill>
                <a:srgbClr val="006DA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94299" y="2048943"/>
            <a:ext cx="58814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charset="2"/>
              <a:buChar char="l"/>
            </a:pPr>
            <a:r>
              <a:rPr lang="zh-CN" altLang="en-US" sz="2400" dirty="0" smtClean="0">
                <a:latin typeface="+mn-ea"/>
              </a:rPr>
              <a:t>安卓系统：</a:t>
            </a:r>
            <a:endParaRPr lang="en-US" altLang="zh-CN" sz="2400" dirty="0" smtClean="0">
              <a:latin typeface="+mn-ea"/>
            </a:endParaRPr>
          </a:p>
          <a:p>
            <a:endParaRPr lang="en-US" altLang="zh-CN" sz="2400" dirty="0" smtClean="0">
              <a:latin typeface="+mn-ea"/>
            </a:endParaRPr>
          </a:p>
          <a:p>
            <a:r>
              <a:rPr lang="zh-CN" altLang="en-US" sz="2400" dirty="0">
                <a:latin typeface="+mn-ea"/>
              </a:rPr>
              <a:t>浏览器</a:t>
            </a:r>
            <a:r>
              <a:rPr lang="zh-CN" altLang="en-US" sz="2400" dirty="0" smtClean="0">
                <a:latin typeface="+mn-ea"/>
              </a:rPr>
              <a:t>访问</a:t>
            </a:r>
            <a:r>
              <a:rPr lang="zh-CN" altLang="en-US" sz="2400" dirty="0" smtClean="0">
                <a:latin typeface="+mn-ea"/>
                <a:ea typeface="+mn-ea"/>
              </a:rPr>
              <a:t>：</a:t>
            </a:r>
            <a:endParaRPr lang="en-US" altLang="zh-CN" sz="2400" dirty="0" smtClean="0">
              <a:latin typeface="+mn-ea"/>
              <a:ea typeface="+mn-ea"/>
            </a:endParaRPr>
          </a:p>
          <a:p>
            <a:r>
              <a:rPr lang="en-US" altLang="zh-CN" sz="2400" b="1" i="1" dirty="0" smtClean="0">
                <a:solidFill>
                  <a:srgbClr val="FF0000"/>
                </a:solidFill>
                <a:latin typeface="+mn-ea"/>
                <a:ea typeface="+mn-ea"/>
                <a:hlinkClick r:id="rId3"/>
              </a:rPr>
              <a:t>https</a:t>
            </a:r>
            <a:r>
              <a:rPr lang="en-US" altLang="zh-CN" sz="2400" b="1" i="1" dirty="0">
                <a:solidFill>
                  <a:srgbClr val="FF0000"/>
                </a:solidFill>
                <a:latin typeface="+mn-ea"/>
                <a:ea typeface="+mn-ea"/>
                <a:hlinkClick r:id="rId3"/>
              </a:rPr>
              <a:t>://zoom.com.cn/download</a:t>
            </a:r>
            <a:r>
              <a:rPr lang="en-US" altLang="zh-CN" sz="2400" dirty="0">
                <a:latin typeface="+mn-ea"/>
                <a:ea typeface="+mn-ea"/>
              </a:rPr>
              <a:t> </a:t>
            </a:r>
            <a:endParaRPr lang="en-US" altLang="zh-CN" sz="2400" dirty="0" smtClean="0">
              <a:latin typeface="+mn-ea"/>
              <a:ea typeface="+mn-ea"/>
            </a:endParaRPr>
          </a:p>
          <a:p>
            <a:r>
              <a:rPr lang="zh-CN" altLang="en-US" sz="2400" dirty="0" smtClean="0">
                <a:latin typeface="+mn-ea"/>
                <a:ea typeface="+mn-ea"/>
              </a:rPr>
              <a:t>点击</a:t>
            </a:r>
            <a:r>
              <a:rPr lang="zh-CN" altLang="en-US" sz="2400" dirty="0">
                <a:latin typeface="+mn-ea"/>
                <a:ea typeface="+mn-ea"/>
              </a:rPr>
              <a:t>“下载”即可下载</a:t>
            </a:r>
            <a:r>
              <a:rPr lang="zh-CN" altLang="en-US" sz="2400" dirty="0" smtClean="0">
                <a:latin typeface="+mn-ea"/>
                <a:ea typeface="+mn-ea"/>
              </a:rPr>
              <a:t>安装</a:t>
            </a:r>
            <a:endParaRPr lang="en-US" altLang="zh-CN" sz="2400" dirty="0" smtClean="0">
              <a:latin typeface="+mn-ea"/>
              <a:ea typeface="+mn-ea"/>
            </a:endParaRPr>
          </a:p>
          <a:p>
            <a:endParaRPr lang="en-US" altLang="zh-CN" sz="2400" dirty="0" smtClean="0">
              <a:latin typeface="+mn-ea"/>
              <a:ea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13" b="12201"/>
          <a:stretch>
            <a:fillRect/>
          </a:stretch>
        </p:blipFill>
        <p:spPr>
          <a:xfrm>
            <a:off x="7714701" y="1320232"/>
            <a:ext cx="2760950" cy="47836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4299" cy="1446253"/>
          </a:xfrm>
          <a:prstGeom prst="rect">
            <a:avLst/>
          </a:prstGeom>
        </p:spPr>
      </p:pic>
      <p:sp>
        <p:nvSpPr>
          <p:cNvPr id="4" name="object 3"/>
          <p:cNvSpPr txBox="1"/>
          <p:nvPr/>
        </p:nvSpPr>
        <p:spPr>
          <a:xfrm>
            <a:off x="772619" y="470492"/>
            <a:ext cx="6098698" cy="505267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altLang="zh-CN" sz="3200" dirty="0" smtClean="0">
                <a:solidFill>
                  <a:srgbClr val="006DAE"/>
                </a:solidFill>
                <a:latin typeface="微软雅黑" pitchFamily="34" charset="-122"/>
                <a:ea typeface="微软雅黑" pitchFamily="34" charset="-122"/>
              </a:rPr>
              <a:t>   ZOOM</a:t>
            </a:r>
            <a:r>
              <a:rPr lang="zh-CN" altLang="en-US" sz="3200" dirty="0" smtClean="0">
                <a:solidFill>
                  <a:srgbClr val="006DAE"/>
                </a:solidFill>
                <a:latin typeface="微软雅黑" pitchFamily="34" charset="-122"/>
                <a:ea typeface="微软雅黑" pitchFamily="34" charset="-122"/>
              </a:rPr>
              <a:t>软件安装 </a:t>
            </a:r>
            <a:r>
              <a:rPr lang="en-US" altLang="zh-CN" sz="3200" dirty="0" smtClean="0">
                <a:solidFill>
                  <a:srgbClr val="006DAE"/>
                </a:solidFill>
                <a:latin typeface="微软雅黑" pitchFamily="34" charset="-122"/>
                <a:ea typeface="微软雅黑" pitchFamily="34" charset="-122"/>
              </a:rPr>
              <a:t>– </a:t>
            </a:r>
            <a:r>
              <a:rPr lang="zh-CN" altLang="en-US" sz="3200" dirty="0" smtClean="0">
                <a:solidFill>
                  <a:srgbClr val="006DAE"/>
                </a:solidFill>
                <a:latin typeface="微软雅黑" pitchFamily="34" charset="-122"/>
                <a:ea typeface="微软雅黑" pitchFamily="34" charset="-122"/>
              </a:rPr>
              <a:t>移动端</a:t>
            </a:r>
            <a:endParaRPr lang="zh-CN" altLang="en-US" sz="3200" dirty="0">
              <a:solidFill>
                <a:srgbClr val="006DA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94299" y="1767459"/>
            <a:ext cx="672040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altLang="zh-CN" sz="2400" dirty="0" smtClean="0">
                <a:latin typeface="+mn-ea"/>
              </a:rPr>
              <a:t>iOS</a:t>
            </a:r>
            <a:r>
              <a:rPr lang="zh-CN" altLang="en-US" sz="2400" dirty="0" smtClean="0">
                <a:latin typeface="+mn-ea"/>
              </a:rPr>
              <a:t>系统</a:t>
            </a:r>
            <a:r>
              <a:rPr lang="zh-CN" altLang="en-US" sz="2400" dirty="0" smtClean="0">
                <a:latin typeface="+mn-ea"/>
                <a:ea typeface="+mn-ea"/>
              </a:rPr>
              <a:t>：</a:t>
            </a:r>
            <a:endParaRPr lang="en-US" altLang="zh-CN" sz="2400" dirty="0">
              <a:latin typeface="+mn-ea"/>
            </a:endParaRPr>
          </a:p>
          <a:p>
            <a:endParaRPr lang="en-US" altLang="zh-CN" sz="2400" dirty="0" smtClean="0">
              <a:latin typeface="+mn-ea"/>
              <a:ea typeface="+mn-ea"/>
            </a:endParaRPr>
          </a:p>
          <a:p>
            <a:r>
              <a:rPr lang="en-US" altLang="zh-CN" sz="2400" dirty="0" smtClean="0">
                <a:latin typeface="+mn-ea"/>
                <a:ea typeface="+mn-ea"/>
              </a:rPr>
              <a:t>1.</a:t>
            </a:r>
            <a:r>
              <a:rPr lang="zh-CN" altLang="en-US" sz="2400" dirty="0" smtClean="0">
                <a:latin typeface="+mn-ea"/>
                <a:ea typeface="+mn-ea"/>
              </a:rPr>
              <a:t>浏览器访问：</a:t>
            </a:r>
            <a:endParaRPr lang="en-US" altLang="zh-CN" sz="2400" dirty="0" smtClean="0">
              <a:latin typeface="+mn-ea"/>
              <a:ea typeface="+mn-ea"/>
            </a:endParaRPr>
          </a:p>
          <a:p>
            <a:r>
              <a:rPr lang="en-US" altLang="zh-CN" sz="2400" b="1" i="1" dirty="0" smtClean="0">
                <a:solidFill>
                  <a:srgbClr val="FF0000"/>
                </a:solidFill>
                <a:latin typeface="+mn-ea"/>
                <a:ea typeface="+mn-ea"/>
                <a:hlinkClick r:id="rId3"/>
              </a:rPr>
              <a:t>https</a:t>
            </a:r>
            <a:r>
              <a:rPr lang="en-US" altLang="zh-CN" sz="2400" b="1" i="1" dirty="0">
                <a:solidFill>
                  <a:srgbClr val="FF0000"/>
                </a:solidFill>
                <a:latin typeface="+mn-ea"/>
                <a:ea typeface="+mn-ea"/>
                <a:hlinkClick r:id="rId3"/>
              </a:rPr>
              <a:t>://zoom.com.cn/download</a:t>
            </a:r>
            <a:r>
              <a:rPr lang="en-US" altLang="zh-CN" sz="2400" dirty="0">
                <a:latin typeface="+mn-ea"/>
                <a:ea typeface="+mn-ea"/>
              </a:rPr>
              <a:t> </a:t>
            </a:r>
            <a:endParaRPr lang="en-US" altLang="zh-CN" sz="2400" dirty="0" smtClean="0">
              <a:latin typeface="+mn-ea"/>
              <a:ea typeface="+mn-ea"/>
            </a:endParaRPr>
          </a:p>
          <a:p>
            <a:r>
              <a:rPr lang="zh-CN" altLang="en-US" sz="2400" dirty="0" smtClean="0">
                <a:latin typeface="+mn-ea"/>
                <a:ea typeface="+mn-ea"/>
              </a:rPr>
              <a:t>点击</a:t>
            </a:r>
            <a:r>
              <a:rPr lang="zh-CN" altLang="en-US" sz="2400" dirty="0">
                <a:latin typeface="+mn-ea"/>
                <a:ea typeface="+mn-ea"/>
              </a:rPr>
              <a:t>“下载”即可下载</a:t>
            </a:r>
            <a:r>
              <a:rPr lang="zh-CN" altLang="en-US" sz="2400" dirty="0" smtClean="0">
                <a:latin typeface="+mn-ea"/>
                <a:ea typeface="+mn-ea"/>
              </a:rPr>
              <a:t>安装</a:t>
            </a:r>
            <a:endParaRPr lang="en-US" altLang="zh-CN" sz="2400" dirty="0" smtClean="0">
              <a:latin typeface="+mn-ea"/>
              <a:ea typeface="+mn-ea"/>
            </a:endParaRPr>
          </a:p>
          <a:p>
            <a:endParaRPr lang="en-US" altLang="zh-CN" sz="2400" dirty="0" smtClean="0">
              <a:latin typeface="+mn-ea"/>
              <a:ea typeface="+mn-ea"/>
            </a:endParaRPr>
          </a:p>
          <a:p>
            <a:r>
              <a:rPr lang="en-US" altLang="zh-CN" sz="2400" dirty="0" smtClean="0">
                <a:latin typeface="+mn-ea"/>
              </a:rPr>
              <a:t>2. App Store </a:t>
            </a:r>
            <a:r>
              <a:rPr lang="zh-CN" altLang="en-US" sz="2400" dirty="0" smtClean="0">
                <a:latin typeface="+mn-ea"/>
              </a:rPr>
              <a:t>搜索：</a:t>
            </a:r>
            <a:r>
              <a:rPr lang="en-US" altLang="zh-CN" sz="2400" dirty="0" smtClean="0">
                <a:latin typeface="+mn-ea"/>
              </a:rPr>
              <a:t>ZOOM Cloud Meetings </a:t>
            </a:r>
            <a:r>
              <a:rPr lang="zh-CN" altLang="en-US" sz="2400" dirty="0">
                <a:latin typeface="+mn-ea"/>
              </a:rPr>
              <a:t>安装</a:t>
            </a:r>
            <a:endParaRPr lang="en-US" altLang="zh-CN" sz="2400" dirty="0" smtClean="0">
              <a:latin typeface="+mn-ea"/>
              <a:ea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7" b="-786"/>
          <a:stretch>
            <a:fillRect/>
          </a:stretch>
        </p:blipFill>
        <p:spPr>
          <a:xfrm>
            <a:off x="7945031" y="968240"/>
            <a:ext cx="2770316" cy="531209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8034045" y="1500879"/>
            <a:ext cx="2681302" cy="18815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4299" cy="1446253"/>
          </a:xfrm>
          <a:prstGeom prst="rect">
            <a:avLst/>
          </a:prstGeom>
        </p:spPr>
      </p:pic>
      <p:sp>
        <p:nvSpPr>
          <p:cNvPr id="4" name="object 3"/>
          <p:cNvSpPr txBox="1"/>
          <p:nvPr/>
        </p:nvSpPr>
        <p:spPr>
          <a:xfrm>
            <a:off x="772619" y="470492"/>
            <a:ext cx="6098698" cy="505267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altLang="zh-CN" sz="3200" dirty="0" smtClean="0">
                <a:solidFill>
                  <a:srgbClr val="006DAE"/>
                </a:solidFill>
                <a:latin typeface="微软雅黑" pitchFamily="34" charset="-122"/>
                <a:ea typeface="微软雅黑" pitchFamily="34" charset="-122"/>
              </a:rPr>
              <a:t>   ZOOM</a:t>
            </a:r>
            <a:r>
              <a:rPr lang="zh-CN" altLang="en-US" sz="3200" dirty="0" smtClean="0">
                <a:solidFill>
                  <a:srgbClr val="006DAE"/>
                </a:solidFill>
                <a:latin typeface="微软雅黑" pitchFamily="34" charset="-122"/>
                <a:ea typeface="微软雅黑" pitchFamily="34" charset="-122"/>
              </a:rPr>
              <a:t>软件安装</a:t>
            </a:r>
            <a:endParaRPr lang="zh-CN" altLang="en-US" sz="3200" dirty="0">
              <a:solidFill>
                <a:srgbClr val="006DA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94299" y="1758332"/>
            <a:ext cx="957949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zh-CN" altLang="en-US" sz="2400" dirty="0" smtClean="0">
                <a:latin typeface="+mn-ea"/>
              </a:rPr>
              <a:t>注意事项：</a:t>
            </a:r>
            <a:endParaRPr lang="en-US" altLang="zh-CN" sz="2400" dirty="0" smtClean="0">
              <a:latin typeface="+mn-ea"/>
            </a:endParaRPr>
          </a:p>
          <a:p>
            <a:endParaRPr lang="en-US" altLang="zh-CN" sz="2400" dirty="0" smtClean="0">
              <a:latin typeface="+mn-ea"/>
            </a:endParaRPr>
          </a:p>
          <a:p>
            <a:pPr marL="342900" indent="-342900">
              <a:buFont typeface="Wingdings" charset="2"/>
              <a:buChar char="ü"/>
            </a:pPr>
            <a:r>
              <a:rPr lang="zh-CN" altLang="en-US" sz="2400" dirty="0" smtClean="0">
                <a:latin typeface="+mn-ea"/>
              </a:rPr>
              <a:t>请务必通过 </a:t>
            </a:r>
            <a:r>
              <a:rPr lang="en-US" altLang="zh-CN" sz="2400" b="1" i="1" dirty="0">
                <a:solidFill>
                  <a:srgbClr val="FF0000"/>
                </a:solidFill>
                <a:latin typeface="+mn-ea"/>
                <a:hlinkClick r:id="rId3"/>
              </a:rPr>
              <a:t>https://zoom.com.cn/download</a:t>
            </a:r>
            <a:r>
              <a:rPr lang="en-US" altLang="zh-CN" sz="2400" dirty="0">
                <a:latin typeface="+mn-ea"/>
              </a:rPr>
              <a:t>  </a:t>
            </a:r>
            <a:r>
              <a:rPr lang="zh-CN" altLang="en-US" sz="2400" dirty="0">
                <a:latin typeface="+mn-ea"/>
              </a:rPr>
              <a:t>这个网址下载</a:t>
            </a:r>
            <a:r>
              <a:rPr lang="en-US" altLang="zh-CN" sz="2400" dirty="0">
                <a:latin typeface="+mn-ea"/>
              </a:rPr>
              <a:t>Zoom</a:t>
            </a:r>
            <a:r>
              <a:rPr lang="zh-CN" altLang="en-US" sz="2400" dirty="0">
                <a:latin typeface="+mn-ea"/>
              </a:rPr>
              <a:t>软件，其他从百度等搜素引擎、手机应用市场下载的</a:t>
            </a:r>
            <a:r>
              <a:rPr lang="en-US" altLang="zh-CN" sz="2400" dirty="0">
                <a:latin typeface="+mn-ea"/>
              </a:rPr>
              <a:t>Zoom</a:t>
            </a:r>
            <a:r>
              <a:rPr lang="zh-CN" altLang="en-US" sz="2400" dirty="0">
                <a:latin typeface="+mn-ea"/>
              </a:rPr>
              <a:t>软件都是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</a:rPr>
              <a:t>不正确</a:t>
            </a:r>
            <a:r>
              <a:rPr lang="zh-CN" altLang="en-US" sz="2400" dirty="0">
                <a:latin typeface="+mn-ea"/>
              </a:rPr>
              <a:t>的</a:t>
            </a:r>
            <a:r>
              <a:rPr lang="zh-CN" altLang="en-US" sz="2400" dirty="0" smtClean="0">
                <a:latin typeface="+mn-ea"/>
              </a:rPr>
              <a:t>。</a:t>
            </a:r>
            <a:endParaRPr lang="en-US" altLang="zh-CN" sz="2400" dirty="0" smtClean="0">
              <a:latin typeface="+mn-ea"/>
            </a:endParaRPr>
          </a:p>
          <a:p>
            <a:endParaRPr lang="en-US" altLang="zh-CN" sz="2400" dirty="0">
              <a:latin typeface="+mn-ea"/>
            </a:endParaRPr>
          </a:p>
          <a:p>
            <a:pPr marL="342900" indent="-342900">
              <a:buFont typeface="Wingdings" charset="2"/>
              <a:buChar char="ü"/>
            </a:pPr>
            <a:r>
              <a:rPr lang="zh-CN" altLang="en-US" sz="2400" dirty="0" smtClean="0">
                <a:latin typeface="+mn-ea"/>
              </a:rPr>
              <a:t>夏令营活动前请在电脑、手机或平板电脑等</a:t>
            </a:r>
            <a:r>
              <a:rPr lang="zh-CN" altLang="en-US" sz="2400" dirty="0">
                <a:latin typeface="+mn-ea"/>
              </a:rPr>
              <a:t>面试</a:t>
            </a:r>
            <a:r>
              <a:rPr lang="zh-CN" altLang="en-US" sz="2400" dirty="0" smtClean="0">
                <a:latin typeface="+mn-ea"/>
              </a:rPr>
              <a:t>所用的</a:t>
            </a:r>
            <a:r>
              <a:rPr lang="zh-CN" altLang="en-US" sz="2400" dirty="0">
                <a:latin typeface="+mn-ea"/>
              </a:rPr>
              <a:t>两台设备</a:t>
            </a:r>
            <a:r>
              <a:rPr lang="zh-CN" altLang="en-US" sz="2400" dirty="0" smtClean="0">
                <a:latin typeface="+mn-ea"/>
              </a:rPr>
              <a:t>上都完成安装</a:t>
            </a:r>
            <a:r>
              <a:rPr lang="en-US" altLang="zh-CN" sz="2400" dirty="0" smtClean="0">
                <a:latin typeface="+mn-ea"/>
              </a:rPr>
              <a:t>Zoom</a:t>
            </a:r>
            <a:r>
              <a:rPr lang="zh-CN" altLang="en-US" sz="2400" dirty="0" smtClean="0">
                <a:latin typeface="+mn-ea"/>
              </a:rPr>
              <a:t>软件。</a:t>
            </a:r>
            <a:endParaRPr lang="en-US" altLang="zh-CN" sz="2400" dirty="0">
              <a:latin typeface="+mn-ea"/>
            </a:endParaRPr>
          </a:p>
          <a:p>
            <a:endParaRPr lang="en-US" altLang="zh-CN" sz="24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/>
          <p:cNvSpPr txBox="1">
            <a:spLocks noGrp="1" noChangeArrowheads="1"/>
          </p:cNvSpPr>
          <p:nvPr>
            <p:ph idx="1"/>
          </p:nvPr>
        </p:nvSpPr>
        <p:spPr bwMode="auto">
          <a:xfrm>
            <a:off x="0" y="716118"/>
            <a:ext cx="12192000" cy="514084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387" tIns="45695" rIns="91387" bIns="45695">
            <a:spAutoFit/>
          </a:bodyPr>
          <a:lstStyle/>
          <a:p>
            <a:pPr marL="0" indent="0" algn="ctr" eaLnBrk="1" latinLnBrk="0" hangingPunct="1">
              <a:lnSpc>
                <a:spcPct val="150000"/>
              </a:lnSpc>
              <a:buNone/>
            </a:pPr>
            <a:r>
              <a:rPr lang="zh-CN" altLang="en-US" sz="4800" b="1" dirty="0" smtClean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目  录</a:t>
            </a:r>
            <a:endParaRPr lang="en-US" altLang="zh-CN" sz="4800" b="1" dirty="0">
              <a:solidFill>
                <a:srgbClr val="002060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indent="0" algn="ctr" eaLnBrk="1" latinLnBrk="0" hangingPunct="1">
              <a:lnSpc>
                <a:spcPct val="150000"/>
              </a:lnSpc>
              <a:buNone/>
            </a:pPr>
            <a:endParaRPr lang="en-US" altLang="zh-CN" sz="16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indent="0" algn="ctr" eaLnBrk="1" latinLnBrk="0" hangingPunct="1">
              <a:lnSpc>
                <a:spcPct val="170000"/>
              </a:lnSpc>
              <a:buNone/>
            </a:pP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一</a:t>
            </a: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2800" b="1" dirty="0">
                <a:latin typeface="微软雅黑" pitchFamily="34" charset="-122"/>
                <a:ea typeface="微软雅黑" pitchFamily="34" charset="-122"/>
              </a:rPr>
              <a:t>ZOOM</a:t>
            </a: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软件安装</a:t>
            </a:r>
            <a:endParaRPr lang="en-US" altLang="zh-CN" sz="2800" b="1" dirty="0">
              <a:latin typeface="微软雅黑" pitchFamily="34" charset="-122"/>
              <a:ea typeface="微软雅黑" pitchFamily="34" charset="-122"/>
            </a:endParaRPr>
          </a:p>
          <a:p>
            <a:pPr marL="0" indent="0" algn="ctr">
              <a:lnSpc>
                <a:spcPct val="170000"/>
              </a:lnSpc>
              <a:buNone/>
            </a:pPr>
            <a:r>
              <a:rPr lang="zh-CN" altLang="en-US" sz="28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二、</a:t>
            </a:r>
            <a:r>
              <a:rPr lang="zh-CN" altLang="en-US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进入活动室</a:t>
            </a:r>
            <a:r>
              <a:rPr lang="en-US" altLang="zh-CN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考场</a:t>
            </a:r>
            <a:endParaRPr lang="en-US" altLang="zh-CN" b="1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indent="0" algn="ctr">
              <a:lnSpc>
                <a:spcPct val="170000"/>
              </a:lnSpc>
              <a:buNone/>
            </a:pPr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三、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</a:rPr>
              <a:t>软件使用说明</a:t>
            </a:r>
            <a:endParaRPr lang="en-US" altLang="zh-CN" b="1" dirty="0">
              <a:latin typeface="微软雅黑" pitchFamily="34" charset="-122"/>
              <a:ea typeface="微软雅黑" pitchFamily="34" charset="-122"/>
            </a:endParaRPr>
          </a:p>
          <a:p>
            <a:pPr marL="0" indent="0" algn="ctr" eaLnBrk="1" latinLnBrk="0" hangingPunct="1">
              <a:lnSpc>
                <a:spcPct val="170000"/>
              </a:lnSpc>
              <a:buNone/>
            </a:pP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四</a:t>
            </a: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、常见问题</a:t>
            </a:r>
            <a:endParaRPr lang="en-US" altLang="zh-CN" sz="14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94298" cy="1446251"/>
          </a:xfrm>
          <a:prstGeom prst="rect">
            <a:avLst/>
          </a:prstGeom>
        </p:spPr>
      </p:pic>
      <p:sp>
        <p:nvSpPr>
          <p:cNvPr id="4" name="object 3"/>
          <p:cNvSpPr txBox="1"/>
          <p:nvPr/>
        </p:nvSpPr>
        <p:spPr>
          <a:xfrm>
            <a:off x="727968" y="470492"/>
            <a:ext cx="2086253" cy="505267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zh-CN" sz="3200" dirty="0" smtClean="0">
                <a:solidFill>
                  <a:srgbClr val="006DAE"/>
                </a:solidFill>
                <a:latin typeface="微软雅黑" pitchFamily="34" charset="-122"/>
                <a:ea typeface="微软雅黑" pitchFamily="34" charset="-122"/>
              </a:rPr>
              <a:t>   </a:t>
            </a:r>
            <a:r>
              <a:rPr lang="zh-CN" altLang="en-US" sz="3200" dirty="0">
                <a:solidFill>
                  <a:srgbClr val="006DAE"/>
                </a:solidFill>
                <a:latin typeface="微软雅黑" pitchFamily="34" charset="-122"/>
                <a:ea typeface="微软雅黑" pitchFamily="34" charset="-122"/>
              </a:rPr>
              <a:t>进入考场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299" y="1446251"/>
            <a:ext cx="2539758" cy="179261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9582" y="3709362"/>
            <a:ext cx="2140051" cy="209869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5128" y="1413998"/>
            <a:ext cx="1785909" cy="1755492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7086" y="3709362"/>
            <a:ext cx="3121991" cy="209869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644369" y="1940975"/>
            <a:ext cx="25843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rgbClr val="006DAE"/>
                </a:solidFill>
              </a:rPr>
              <a:t>1</a:t>
            </a:r>
            <a:r>
              <a:rPr lang="zh-CN" altLang="en-US" b="1" dirty="0" smtClean="0">
                <a:solidFill>
                  <a:srgbClr val="006DAE"/>
                </a:solidFill>
              </a:rPr>
              <a:t>、</a:t>
            </a:r>
            <a:r>
              <a:rPr lang="zh-CN" altLang="en-US" dirty="0" smtClean="0"/>
              <a:t>点击“加入会议”</a:t>
            </a:r>
            <a:endParaRPr lang="en-US" altLang="zh-CN" dirty="0" smtClean="0"/>
          </a:p>
          <a:p>
            <a:r>
              <a:rPr lang="en-US" altLang="zh-CN" dirty="0" smtClean="0"/>
              <a:t>     </a:t>
            </a:r>
            <a:r>
              <a:rPr lang="zh-CN" altLang="en-US" dirty="0" smtClean="0"/>
              <a:t>两台设备请同时加入</a:t>
            </a:r>
            <a:endParaRPr lang="zh-CN" altLang="en-US" dirty="0"/>
          </a:p>
        </p:txBody>
      </p:sp>
      <p:sp>
        <p:nvSpPr>
          <p:cNvPr id="16" name="文本框 15"/>
          <p:cNvSpPr txBox="1"/>
          <p:nvPr/>
        </p:nvSpPr>
        <p:spPr>
          <a:xfrm>
            <a:off x="3644369" y="3943691"/>
            <a:ext cx="24638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006DAE"/>
                </a:solidFill>
              </a:rPr>
              <a:t>2</a:t>
            </a:r>
            <a:r>
              <a:rPr lang="zh-CN" altLang="en-US" b="1" dirty="0" smtClean="0">
                <a:solidFill>
                  <a:srgbClr val="006DAE"/>
                </a:solidFill>
              </a:rPr>
              <a:t>、</a:t>
            </a:r>
            <a:r>
              <a:rPr lang="zh-CN" altLang="en-US" dirty="0" smtClean="0"/>
              <a:t>输入会议号以及参会姓名（请使用“报名号后五位</a:t>
            </a:r>
            <a:r>
              <a:rPr lang="en-US" altLang="zh-CN" dirty="0" smtClean="0"/>
              <a:t>+</a:t>
            </a:r>
            <a:r>
              <a:rPr lang="zh-CN" altLang="en-US" dirty="0" smtClean="0"/>
              <a:t>姓名</a:t>
            </a:r>
            <a:r>
              <a:rPr lang="en-US" altLang="zh-CN" dirty="0" smtClean="0"/>
              <a:t>+</a:t>
            </a:r>
            <a:r>
              <a:rPr lang="zh-CN" altLang="en-US" dirty="0" smtClean="0"/>
              <a:t>主镜头</a:t>
            </a:r>
            <a:r>
              <a:rPr lang="en-US" altLang="zh-CN" dirty="0" smtClean="0"/>
              <a:t>/</a:t>
            </a:r>
            <a:r>
              <a:rPr lang="zh-CN" altLang="en-US" dirty="0" smtClean="0"/>
              <a:t>辅助镜头”格式作为参会姓名）</a:t>
            </a:r>
            <a:endParaRPr lang="en-US" altLang="zh-CN" dirty="0" smtClean="0"/>
          </a:p>
        </p:txBody>
      </p:sp>
      <p:sp>
        <p:nvSpPr>
          <p:cNvPr id="17" name="文本框 16"/>
          <p:cNvSpPr txBox="1"/>
          <p:nvPr/>
        </p:nvSpPr>
        <p:spPr>
          <a:xfrm>
            <a:off x="9486478" y="1940975"/>
            <a:ext cx="1922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rgbClr val="006DAE"/>
                </a:solidFill>
              </a:rPr>
              <a:t>3</a:t>
            </a:r>
            <a:r>
              <a:rPr lang="zh-CN" altLang="en-US" b="1" dirty="0" smtClean="0">
                <a:solidFill>
                  <a:srgbClr val="006DAE"/>
                </a:solidFill>
              </a:rPr>
              <a:t>、</a:t>
            </a:r>
            <a:r>
              <a:rPr lang="zh-CN" altLang="en-US" dirty="0" smtClean="0"/>
              <a:t>输入会议密码</a:t>
            </a:r>
            <a:endParaRPr lang="zh-CN" altLang="en-US" dirty="0"/>
          </a:p>
        </p:txBody>
      </p:sp>
      <p:sp>
        <p:nvSpPr>
          <p:cNvPr id="18" name="文本框 17"/>
          <p:cNvSpPr txBox="1"/>
          <p:nvPr/>
        </p:nvSpPr>
        <p:spPr>
          <a:xfrm>
            <a:off x="9486478" y="4158546"/>
            <a:ext cx="22230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006DAE"/>
                </a:solidFill>
              </a:rPr>
              <a:t>4</a:t>
            </a:r>
            <a:r>
              <a:rPr lang="zh-CN" altLang="en-US" b="1" dirty="0" smtClean="0">
                <a:solidFill>
                  <a:srgbClr val="006DAE"/>
                </a:solidFill>
              </a:rPr>
              <a:t>、</a:t>
            </a:r>
            <a:r>
              <a:rPr lang="zh-CN" altLang="en-US" dirty="0" smtClean="0"/>
              <a:t>进入等候室页面</a:t>
            </a:r>
            <a:endParaRPr lang="en-US" altLang="zh-CN" dirty="0" smtClean="0"/>
          </a:p>
          <a:p>
            <a:r>
              <a:rPr lang="zh-CN" altLang="en-US" dirty="0" smtClean="0"/>
              <a:t>等待主持人邀您进入</a:t>
            </a:r>
            <a:r>
              <a:rPr lang="zh-CN" altLang="en-US" dirty="0"/>
              <a:t>会议室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endParaRPr lang="en-US" altLang="zh-CN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94298" cy="1446251"/>
          </a:xfrm>
          <a:prstGeom prst="rect">
            <a:avLst/>
          </a:prstGeom>
        </p:spPr>
      </p:pic>
      <p:sp>
        <p:nvSpPr>
          <p:cNvPr id="4" name="object 3"/>
          <p:cNvSpPr txBox="1"/>
          <p:nvPr/>
        </p:nvSpPr>
        <p:spPr>
          <a:xfrm>
            <a:off x="727968" y="470492"/>
            <a:ext cx="2490017" cy="505267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zh-CN" sz="3200" dirty="0" smtClean="0">
                <a:solidFill>
                  <a:srgbClr val="006DAE"/>
                </a:solidFill>
                <a:latin typeface="微软雅黑" pitchFamily="34" charset="-122"/>
                <a:ea typeface="微软雅黑" pitchFamily="34" charset="-122"/>
              </a:rPr>
              <a:t>   </a:t>
            </a:r>
            <a:r>
              <a:rPr lang="zh-CN" altLang="en-US" sz="3200" dirty="0" smtClean="0">
                <a:solidFill>
                  <a:srgbClr val="006DAE"/>
                </a:solidFill>
                <a:latin typeface="微软雅黑" pitchFamily="34" charset="-122"/>
                <a:ea typeface="微软雅黑" pitchFamily="34" charset="-122"/>
              </a:rPr>
              <a:t>进入会议室</a:t>
            </a:r>
            <a:endParaRPr lang="zh-CN" altLang="en-US" sz="3200" dirty="0">
              <a:solidFill>
                <a:srgbClr val="006DA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94299" y="1172844"/>
            <a:ext cx="957949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zh-CN" altLang="en-US" sz="2400" dirty="0" smtClean="0">
                <a:latin typeface="+mn-ea"/>
              </a:rPr>
              <a:t>注意事项</a:t>
            </a:r>
            <a:endParaRPr lang="en-US" altLang="zh-CN" sz="2400" dirty="0" smtClean="0">
              <a:latin typeface="+mn-ea"/>
            </a:endParaRPr>
          </a:p>
          <a:p>
            <a:endParaRPr lang="en-US" altLang="zh-CN" sz="2400" dirty="0" smtClean="0">
              <a:latin typeface="+mn-ea"/>
            </a:endParaRPr>
          </a:p>
          <a:p>
            <a:pPr marL="457200" indent="-457200">
              <a:buFont typeface="Wingdings" charset="2"/>
              <a:buChar char="ü"/>
            </a:pPr>
            <a:r>
              <a:rPr lang="zh-CN" altLang="en-US" sz="2400" dirty="0" smtClean="0">
                <a:latin typeface="+mn-ea"/>
              </a:rPr>
              <a:t>桌面</a:t>
            </a:r>
            <a:r>
              <a:rPr lang="zh-CN" altLang="en-US" sz="2400" dirty="0">
                <a:latin typeface="+mn-ea"/>
              </a:rPr>
              <a:t>端设备在进入等候室后可提前进行语音设备测试。移动端设备在等候室不可进行语音设备测试。</a:t>
            </a:r>
          </a:p>
          <a:p>
            <a:pPr marL="457200" indent="-457200">
              <a:buFont typeface="Wingdings" charset="2"/>
              <a:buChar char="ü"/>
            </a:pPr>
            <a:endParaRPr lang="en-US" altLang="zh-CN" sz="2400" dirty="0">
              <a:latin typeface="+mn-ea"/>
            </a:endParaRPr>
          </a:p>
          <a:p>
            <a:pPr marL="457200" indent="-457200">
              <a:buFont typeface="Wingdings" charset="2"/>
              <a:buChar char="ü"/>
            </a:pPr>
            <a:r>
              <a:rPr lang="zh-CN" altLang="en-US" sz="2400" dirty="0">
                <a:latin typeface="+mn-ea"/>
              </a:rPr>
              <a:t>考生在等候室期间可接收到主持人发布的会议消息。请考生密切关注消息动态，进入等候室后尽量不要离开</a:t>
            </a:r>
            <a:r>
              <a:rPr lang="zh-CN" altLang="en-US" sz="2400" dirty="0" smtClean="0">
                <a:latin typeface="+mn-ea"/>
              </a:rPr>
              <a:t>。</a:t>
            </a:r>
            <a:endParaRPr lang="en-US" altLang="zh-CN" sz="2400" dirty="0" smtClean="0">
              <a:latin typeface="+mn-ea"/>
            </a:endParaRPr>
          </a:p>
          <a:p>
            <a:endParaRPr lang="en-US" altLang="zh-CN" sz="2400" dirty="0">
              <a:latin typeface="+mn-ea"/>
            </a:endParaRPr>
          </a:p>
          <a:p>
            <a:pPr marL="457200" indent="-457200">
              <a:buFont typeface="Wingdings" charset="2"/>
              <a:buChar char="ü"/>
            </a:pPr>
            <a:endParaRPr lang="en-US" altLang="zh-CN" sz="2400" dirty="0" smtClean="0">
              <a:latin typeface="+mn-ea"/>
            </a:endParaRPr>
          </a:p>
          <a:p>
            <a:pPr marL="457200" indent="-457200">
              <a:buFont typeface="Wingdings" charset="2"/>
              <a:buChar char="ü"/>
            </a:pPr>
            <a:endParaRPr lang="en-US" altLang="zh-CN" sz="24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</TotalTime>
  <Words>1135</Words>
  <Application>Microsoft Office PowerPoint</Application>
  <PresentationFormat>自定义</PresentationFormat>
  <Paragraphs>157</Paragraphs>
  <Slides>21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2" baseType="lpstr"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YCai</dc:creator>
  <cp:lastModifiedBy>zq</cp:lastModifiedBy>
  <cp:revision>75</cp:revision>
  <dcterms:created xsi:type="dcterms:W3CDTF">1900-01-01T00:00:00Z</dcterms:created>
  <dcterms:modified xsi:type="dcterms:W3CDTF">2020-06-28T08:40:21Z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2052-10.9.1</vt:lpwstr>
  </property>
</Properties>
</file>